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5" r:id="rId3"/>
    <p:sldId id="280" r:id="rId4"/>
    <p:sldId id="279" r:id="rId5"/>
    <p:sldId id="281" r:id="rId6"/>
    <p:sldId id="282" r:id="rId7"/>
    <p:sldId id="283" r:id="rId8"/>
    <p:sldId id="261" r:id="rId9"/>
    <p:sldId id="285" r:id="rId10"/>
    <p:sldId id="262" r:id="rId11"/>
    <p:sldId id="263" r:id="rId12"/>
    <p:sldId id="272" r:id="rId13"/>
    <p:sldId id="286" r:id="rId14"/>
    <p:sldId id="273" r:id="rId15"/>
    <p:sldId id="275" r:id="rId16"/>
    <p:sldId id="276" r:id="rId17"/>
    <p:sldId id="278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A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E20E39-6F91-40F6-AA0D-5290FC494408}" type="doc">
      <dgm:prSet loTypeId="urn:microsoft.com/office/officeart/2005/8/layout/hProcess9" loCatId="process" qsTypeId="urn:microsoft.com/office/officeart/2005/8/quickstyle/3d9" qsCatId="3D" csTypeId="urn:microsoft.com/office/officeart/2005/8/colors/colorful5" csCatId="colorful" phldr="1"/>
      <dgm:spPr/>
    </dgm:pt>
    <dgm:pt modelId="{98991E69-338A-4209-9BC8-C25B2A403E9C}">
      <dgm:prSet phldrT="[Text]"/>
      <dgm:spPr/>
      <dgm:t>
        <a:bodyPr/>
        <a:lstStyle/>
        <a:p>
          <a:r>
            <a:rPr lang="en-AU" dirty="0" smtClean="0"/>
            <a:t>2010 - 2014</a:t>
          </a:r>
          <a:endParaRPr lang="en-AU" dirty="0"/>
        </a:p>
      </dgm:t>
    </dgm:pt>
    <dgm:pt modelId="{D62C4184-6BF5-43E4-9E44-BF094B98427C}" type="parTrans" cxnId="{7B418507-B985-43D8-9825-BFE7D37BE71F}">
      <dgm:prSet/>
      <dgm:spPr/>
      <dgm:t>
        <a:bodyPr/>
        <a:lstStyle/>
        <a:p>
          <a:endParaRPr lang="en-AU"/>
        </a:p>
      </dgm:t>
    </dgm:pt>
    <dgm:pt modelId="{1985240F-8DF2-43F1-A821-68256B5B9C26}" type="sibTrans" cxnId="{7B418507-B985-43D8-9825-BFE7D37BE71F}">
      <dgm:prSet/>
      <dgm:spPr/>
      <dgm:t>
        <a:bodyPr/>
        <a:lstStyle/>
        <a:p>
          <a:endParaRPr lang="en-AU"/>
        </a:p>
      </dgm:t>
    </dgm:pt>
    <dgm:pt modelId="{9A2C69FD-77C0-4B08-8D35-55161601C7A1}">
      <dgm:prSet phldrT="[Text]"/>
      <dgm:spPr/>
      <dgm:t>
        <a:bodyPr/>
        <a:lstStyle/>
        <a:p>
          <a:r>
            <a:rPr lang="en-AU" dirty="0" smtClean="0"/>
            <a:t>2015 - 2019</a:t>
          </a:r>
          <a:endParaRPr lang="en-AU" dirty="0"/>
        </a:p>
      </dgm:t>
    </dgm:pt>
    <dgm:pt modelId="{366E5829-84A7-46D7-BFB6-8271BC3BC7BB}" type="parTrans" cxnId="{BDF8A02D-00A0-43E9-AB43-67E21ADFAB7D}">
      <dgm:prSet/>
      <dgm:spPr/>
      <dgm:t>
        <a:bodyPr/>
        <a:lstStyle/>
        <a:p>
          <a:endParaRPr lang="en-AU"/>
        </a:p>
      </dgm:t>
    </dgm:pt>
    <dgm:pt modelId="{A328D837-B643-4C6D-9EA8-8D5BAB05865A}" type="sibTrans" cxnId="{BDF8A02D-00A0-43E9-AB43-67E21ADFAB7D}">
      <dgm:prSet/>
      <dgm:spPr/>
      <dgm:t>
        <a:bodyPr/>
        <a:lstStyle/>
        <a:p>
          <a:endParaRPr lang="en-AU"/>
        </a:p>
      </dgm:t>
    </dgm:pt>
    <dgm:pt modelId="{A11C3B57-A8D3-49A7-8B2E-C7350BA3E632}" type="pres">
      <dgm:prSet presAssocID="{4BE20E39-6F91-40F6-AA0D-5290FC494408}" presName="CompostProcess" presStyleCnt="0">
        <dgm:presLayoutVars>
          <dgm:dir/>
          <dgm:resizeHandles val="exact"/>
        </dgm:presLayoutVars>
      </dgm:prSet>
      <dgm:spPr/>
    </dgm:pt>
    <dgm:pt modelId="{C785E834-5EBB-4CFB-806A-2A3F4BD2075E}" type="pres">
      <dgm:prSet presAssocID="{4BE20E39-6F91-40F6-AA0D-5290FC494408}" presName="arrow" presStyleLbl="bgShp" presStyleIdx="0" presStyleCnt="1" custLinFactNeighborX="18627" custLinFactNeighborY="-2256"/>
      <dgm:spPr/>
    </dgm:pt>
    <dgm:pt modelId="{CEDA52E1-A289-435C-95F9-C24FFAD14207}" type="pres">
      <dgm:prSet presAssocID="{4BE20E39-6F91-40F6-AA0D-5290FC494408}" presName="linearProcess" presStyleCnt="0"/>
      <dgm:spPr/>
    </dgm:pt>
    <dgm:pt modelId="{58E335A3-413B-45E0-B836-2125D9857DEC}" type="pres">
      <dgm:prSet presAssocID="{98991E69-338A-4209-9BC8-C25B2A403E9C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F08DF93-A513-486E-B1F5-2FD62FA35FD2}" type="pres">
      <dgm:prSet presAssocID="{1985240F-8DF2-43F1-A821-68256B5B9C26}" presName="sibTrans" presStyleCnt="0"/>
      <dgm:spPr/>
    </dgm:pt>
    <dgm:pt modelId="{23308822-1D80-42B3-97A6-4B18FA498496}" type="pres">
      <dgm:prSet presAssocID="{9A2C69FD-77C0-4B08-8D35-55161601C7A1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7B418507-B985-43D8-9825-BFE7D37BE71F}" srcId="{4BE20E39-6F91-40F6-AA0D-5290FC494408}" destId="{98991E69-338A-4209-9BC8-C25B2A403E9C}" srcOrd="0" destOrd="0" parTransId="{D62C4184-6BF5-43E4-9E44-BF094B98427C}" sibTransId="{1985240F-8DF2-43F1-A821-68256B5B9C26}"/>
    <dgm:cxn modelId="{0E6FC110-8F8E-4466-AEBB-8742DB772380}" type="presOf" srcId="{98991E69-338A-4209-9BC8-C25B2A403E9C}" destId="{58E335A3-413B-45E0-B836-2125D9857DEC}" srcOrd="0" destOrd="0" presId="urn:microsoft.com/office/officeart/2005/8/layout/hProcess9"/>
    <dgm:cxn modelId="{A53A10FF-C6A0-4633-A67F-6883D0C9CBDF}" type="presOf" srcId="{4BE20E39-6F91-40F6-AA0D-5290FC494408}" destId="{A11C3B57-A8D3-49A7-8B2E-C7350BA3E632}" srcOrd="0" destOrd="0" presId="urn:microsoft.com/office/officeart/2005/8/layout/hProcess9"/>
    <dgm:cxn modelId="{BDF8A02D-00A0-43E9-AB43-67E21ADFAB7D}" srcId="{4BE20E39-6F91-40F6-AA0D-5290FC494408}" destId="{9A2C69FD-77C0-4B08-8D35-55161601C7A1}" srcOrd="1" destOrd="0" parTransId="{366E5829-84A7-46D7-BFB6-8271BC3BC7BB}" sibTransId="{A328D837-B643-4C6D-9EA8-8D5BAB05865A}"/>
    <dgm:cxn modelId="{4089F129-A40A-49E2-A587-E877D3D2F433}" type="presOf" srcId="{9A2C69FD-77C0-4B08-8D35-55161601C7A1}" destId="{23308822-1D80-42B3-97A6-4B18FA498496}" srcOrd="0" destOrd="0" presId="urn:microsoft.com/office/officeart/2005/8/layout/hProcess9"/>
    <dgm:cxn modelId="{02A8D616-4220-4323-B408-84E448954215}" type="presParOf" srcId="{A11C3B57-A8D3-49A7-8B2E-C7350BA3E632}" destId="{C785E834-5EBB-4CFB-806A-2A3F4BD2075E}" srcOrd="0" destOrd="0" presId="urn:microsoft.com/office/officeart/2005/8/layout/hProcess9"/>
    <dgm:cxn modelId="{7F19B055-1E83-416A-AEA8-01D8A8B4529F}" type="presParOf" srcId="{A11C3B57-A8D3-49A7-8B2E-C7350BA3E632}" destId="{CEDA52E1-A289-435C-95F9-C24FFAD14207}" srcOrd="1" destOrd="0" presId="urn:microsoft.com/office/officeart/2005/8/layout/hProcess9"/>
    <dgm:cxn modelId="{AAAA1CFB-39F5-4499-AA29-2F2E6F875A14}" type="presParOf" srcId="{CEDA52E1-A289-435C-95F9-C24FFAD14207}" destId="{58E335A3-413B-45E0-B836-2125D9857DEC}" srcOrd="0" destOrd="0" presId="urn:microsoft.com/office/officeart/2005/8/layout/hProcess9"/>
    <dgm:cxn modelId="{ABF200A4-87D3-4E1C-AB24-7EA2903E1B16}" type="presParOf" srcId="{CEDA52E1-A289-435C-95F9-C24FFAD14207}" destId="{8F08DF93-A513-486E-B1F5-2FD62FA35FD2}" srcOrd="1" destOrd="0" presId="urn:microsoft.com/office/officeart/2005/8/layout/hProcess9"/>
    <dgm:cxn modelId="{62784F39-B151-4DD0-A772-F8FE8B1FA69A}" type="presParOf" srcId="{CEDA52E1-A289-435C-95F9-C24FFAD14207}" destId="{23308822-1D80-42B3-97A6-4B18FA498496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5E834-5EBB-4CFB-806A-2A3F4BD2075E}">
      <dsp:nvSpPr>
        <dsp:cNvPr id="0" name=""/>
        <dsp:cNvSpPr/>
      </dsp:nvSpPr>
      <dsp:spPr>
        <a:xfrm>
          <a:off x="617220" y="0"/>
          <a:ext cx="3497580" cy="185420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335A3-413B-45E0-B836-2125D9857DEC}">
      <dsp:nvSpPr>
        <dsp:cNvPr id="0" name=""/>
        <dsp:cNvSpPr/>
      </dsp:nvSpPr>
      <dsp:spPr>
        <a:xfrm>
          <a:off x="50" y="556259"/>
          <a:ext cx="2007170" cy="7416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kern="1200" dirty="0" smtClean="0"/>
            <a:t>2010 - 2014</a:t>
          </a:r>
          <a:endParaRPr lang="en-AU" sz="2800" kern="1200" dirty="0"/>
        </a:p>
      </dsp:txBody>
      <dsp:txXfrm>
        <a:off x="36256" y="592465"/>
        <a:ext cx="1934758" cy="669268"/>
      </dsp:txXfrm>
    </dsp:sp>
    <dsp:sp modelId="{23308822-1D80-42B3-97A6-4B18FA498496}">
      <dsp:nvSpPr>
        <dsp:cNvPr id="0" name=""/>
        <dsp:cNvSpPr/>
      </dsp:nvSpPr>
      <dsp:spPr>
        <a:xfrm>
          <a:off x="2107579" y="556259"/>
          <a:ext cx="2007170" cy="74168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kern="1200" dirty="0" smtClean="0"/>
            <a:t>2015 - 2019</a:t>
          </a:r>
          <a:endParaRPr lang="en-AU" sz="2800" kern="1200" dirty="0"/>
        </a:p>
      </dsp:txBody>
      <dsp:txXfrm>
        <a:off x="2143785" y="592465"/>
        <a:ext cx="1934758" cy="669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DBED8-1F2F-4196-93A1-56DD0FE31733}" type="datetimeFigureOut">
              <a:rPr lang="en-AU" smtClean="0"/>
              <a:pPr/>
              <a:t>29/08/2016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6B8B4-135A-4FC5-993A-3350464EA4F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9740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MY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59890F-39B6-4B8A-865A-4FCEC1D0ED6F}" type="slidenum">
              <a:rPr lang="en-MY" smtClean="0"/>
              <a:pPr/>
              <a:t>4</a:t>
            </a:fld>
            <a:endParaRPr lang="en-MY" smtClean="0"/>
          </a:p>
        </p:txBody>
      </p:sp>
    </p:spTree>
    <p:extLst>
      <p:ext uri="{BB962C8B-B14F-4D97-AF65-F5344CB8AC3E}">
        <p14:creationId xmlns:p14="http://schemas.microsoft.com/office/powerpoint/2010/main" val="3554823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5FC44-EBAF-4DC4-BF5B-DAEB74FA5C74}" type="datetimeFigureOut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24315-D080-47D4-9F19-85114A683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B3A69-B082-4A31-A85D-092DD6345B7A}" type="datetimeFigureOut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E3C1E-DEDC-4184-8DE6-0E40DAA53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20527-5642-4DD5-8C84-D7B076946B87}" type="datetimeFigureOut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28AB3-28D6-46AC-B70D-9CF0EF46C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C074D-79DB-4F1C-8077-B003E77DE65F}" type="datetimeFigureOut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C0C69-76BE-49B5-A19E-8CD5C8DA1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392A5-C6D1-4FDF-9A1E-91822C1FD6D9}" type="datetimeFigureOut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AA04E-30B1-409D-9E67-535A9E183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71D1C-DFAE-4278-A743-F87C0FAC1077}" type="datetimeFigureOut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8D25C-D8B2-479D-A6A3-0E58B568B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44139-7EC9-4D01-9841-C0DFF2F2F033}" type="datetimeFigureOut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34D7-B2CD-43A5-A71C-D08E343E5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92F14-8301-4775-8A56-5977BC8C7162}" type="datetimeFigureOut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75956-4CAD-4FC5-AD2A-D33CA013D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F0B29-506E-46FE-94E1-3AD7E1434C2C}" type="datetimeFigureOut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CB7B3-0195-4FBB-B46A-C5442E20E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B549C-D578-4181-A93E-E895D374797E}" type="datetimeFigureOut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495AD-674D-43C4-892A-4B5E1B8F59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BC61B-E26E-4D1E-8E87-AADEE12A043E}" type="datetimeFigureOut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FAB6C-5076-4948-8236-EA469E0B2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F0F21F-D704-4C15-80F6-C7057198094C}" type="datetimeFigureOut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156635-89C7-462B-BE87-2FC27130A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2.png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Animasi%20perpustakaan%20rev%202015.wmv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gedung perpus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-197004" y="4923261"/>
            <a:ext cx="5410200" cy="1524000"/>
          </a:xfrm>
        </p:spPr>
        <p:txBody>
          <a:bodyPr rtlCol="0">
            <a:noAutofit/>
          </a:bodyPr>
          <a:lstStyle/>
          <a:p>
            <a:r>
              <a:rPr lang="en-US" sz="3600" b="1" cap="small" dirty="0" smtClean="0"/>
              <a:t>Grand Design e-Library </a:t>
            </a:r>
            <a:r>
              <a:rPr lang="en-AU" sz="3600" cap="small" dirty="0" smtClean="0"/>
              <a:t/>
            </a:r>
            <a:br>
              <a:rPr lang="en-AU" sz="3600" cap="small" dirty="0" smtClean="0"/>
            </a:br>
            <a:r>
              <a:rPr lang="en-US" sz="3600" b="1" cap="small" dirty="0" err="1" smtClean="0"/>
              <a:t>Perpustakaan</a:t>
            </a:r>
            <a:r>
              <a:rPr lang="en-US" sz="3600" b="1" cap="small" dirty="0" smtClean="0"/>
              <a:t> </a:t>
            </a:r>
            <a:r>
              <a:rPr lang="en-US" sz="3600" b="1" cap="small" dirty="0" err="1" smtClean="0"/>
              <a:t>Nasional</a:t>
            </a:r>
            <a:r>
              <a:rPr lang="en-US" sz="3600" b="1" cap="small" dirty="0" smtClean="0"/>
              <a:t> RI</a:t>
            </a:r>
            <a:r>
              <a:rPr lang="en-AU" sz="3600" cap="small" dirty="0" smtClean="0"/>
              <a:t/>
            </a:r>
            <a:br>
              <a:rPr lang="en-AU" sz="3600" cap="small" dirty="0" smtClean="0"/>
            </a:br>
            <a:r>
              <a:rPr lang="en-US" sz="3600" b="1" dirty="0" smtClean="0"/>
              <a:t>2015 - 2019</a:t>
            </a:r>
            <a:endParaRPr lang="en-US" sz="3600" b="1" dirty="0"/>
          </a:p>
        </p:txBody>
      </p:sp>
      <p:sp>
        <p:nvSpPr>
          <p:cNvPr id="4" name="Title 4"/>
          <p:cNvSpPr txBox="1">
            <a:spLocks/>
          </p:cNvSpPr>
          <p:nvPr/>
        </p:nvSpPr>
        <p:spPr bwMode="auto">
          <a:xfrm>
            <a:off x="5049645" y="59436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Dra</a:t>
            </a:r>
            <a:r>
              <a:rPr kumimoji="0" lang="en-A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en-AU" sz="2400" b="1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Titiek</a:t>
            </a:r>
            <a:r>
              <a:rPr kumimoji="0" lang="en-A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AU" sz="2400" b="1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Kismiyati</a:t>
            </a:r>
            <a:r>
              <a:rPr lang="en-AU" sz="2400" b="1" cap="small" dirty="0" smtClean="0">
                <a:latin typeface="+mj-lt"/>
                <a:ea typeface="+mj-ea"/>
                <a:cs typeface="+mj-cs"/>
              </a:rPr>
              <a:t>, </a:t>
            </a:r>
            <a:r>
              <a:rPr lang="en-AU" sz="2400" b="1" cap="small" dirty="0" err="1" smtClean="0">
                <a:latin typeface="+mj-lt"/>
                <a:ea typeface="+mj-ea"/>
                <a:cs typeface="+mj-cs"/>
              </a:rPr>
              <a:t>M.Hum</a:t>
            </a:r>
            <a:endParaRPr lang="en-AU" sz="2400" b="1" cap="small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7690" y="6321623"/>
            <a:ext cx="4201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 err="1" smtClean="0"/>
              <a:t>Kepala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Pusat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Jasa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Perpustakaan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dan</a:t>
            </a:r>
            <a:r>
              <a:rPr lang="en-AU" sz="1400" b="1" dirty="0" smtClean="0"/>
              <a:t> </a:t>
            </a:r>
            <a:r>
              <a:rPr lang="en-AU" sz="1400" b="1" dirty="0" err="1" smtClean="0"/>
              <a:t>Informasi</a:t>
            </a:r>
            <a:endParaRPr lang="en-AU" sz="1400" b="1" dirty="0"/>
          </a:p>
        </p:txBody>
      </p:sp>
      <p:pic>
        <p:nvPicPr>
          <p:cNvPr id="7" name="Picture 2" descr="C:\Users\Wiratna Tirtawirasta\Desktop\logo perpusnas.png"/>
          <p:cNvPicPr>
            <a:picLocks noChangeAspect="1" noChangeArrowheads="1"/>
          </p:cNvPicPr>
          <p:nvPr/>
        </p:nvPicPr>
        <p:blipFill>
          <a:blip r:embed="rId3" cstate="print">
            <a:lum bright="17000" contrast="39000"/>
          </a:blip>
          <a:srcRect/>
          <a:stretch>
            <a:fillRect/>
          </a:stretch>
        </p:blipFill>
        <p:spPr bwMode="auto">
          <a:xfrm>
            <a:off x="3505200" y="381000"/>
            <a:ext cx="2078878" cy="1860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3" descr="template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1746" name="Picture 2" descr="C:\Users\Wiratna Tirtawirasta\Desktop\logo perpusnas.png"/>
          <p:cNvPicPr>
            <a:picLocks noChangeAspect="1" noChangeArrowheads="1"/>
          </p:cNvPicPr>
          <p:nvPr/>
        </p:nvPicPr>
        <p:blipFill>
          <a:blip r:embed="rId3" cstate="print">
            <a:lum bright="17000" contrast="39000"/>
          </a:blip>
          <a:srcRect/>
          <a:stretch>
            <a:fillRect/>
          </a:stretch>
        </p:blipFill>
        <p:spPr bwMode="auto">
          <a:xfrm>
            <a:off x="28875" y="0"/>
            <a:ext cx="561475" cy="502569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81000" y="962799"/>
            <a:ext cx="85344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Tahap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1: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Penguatan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Pondasi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sistem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pengelolaan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perpustakaan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digital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tata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kelola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TIK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Fokus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Tahap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terletak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peningkatan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kapabilitas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organisasi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Perpustakaan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Nasional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dalam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meng-eksekusi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program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kegiatan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perpustakaan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Untuk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itu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tahap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salah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satu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caranya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adalah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menerapkan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IT PMO (Project Management Officer),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berfungsi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memperkuat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unit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organisasi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TIK di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Perpustakaan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Nasional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dalam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mengawal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mengeksekusi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program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kegiatan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telah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dicanangkan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serta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membuat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menyempurnakan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standar-standar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tata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kelola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TI.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Selain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itu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dalam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penguatan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pondasi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dilakukan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konsolidasi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berbagai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sistem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informasi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telah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dibuat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periode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sebelumnya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.</a:t>
            </a: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2209800" y="4267200"/>
            <a:ext cx="4267200" cy="457200"/>
          </a:xfrm>
          <a:prstGeom prst="rect">
            <a:avLst/>
          </a:prstGeom>
          <a:solidFill>
            <a:srgbClr val="FCFAA8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j-ea"/>
                <a:cs typeface="+mj-cs"/>
              </a:rPr>
              <a:t>TATA KELOLA TIK</a:t>
            </a:r>
            <a:endParaRPr kumimoji="0" lang="fr-FR" sz="2800" b="1" i="0" u="none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ea typeface="+mj-ea"/>
              <a:cs typeface="+mj-cs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2286000" y="5257800"/>
            <a:ext cx="2057042" cy="685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AU" sz="1200" b="1" dirty="0" smtClean="0">
                <a:solidFill>
                  <a:schemeClr val="bg1"/>
                </a:solidFill>
              </a:rPr>
              <a:t>INTERNAL </a:t>
            </a:r>
          </a:p>
          <a:p>
            <a:pPr lvl="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AU" sz="1200" b="1" dirty="0" smtClean="0">
                <a:solidFill>
                  <a:schemeClr val="bg1"/>
                </a:solidFill>
              </a:rPr>
              <a:t>Tim </a:t>
            </a:r>
            <a:r>
              <a:rPr lang="en-AU" sz="1200" b="1" dirty="0" err="1" smtClean="0">
                <a:solidFill>
                  <a:schemeClr val="bg1"/>
                </a:solidFill>
              </a:rPr>
              <a:t>Pengawas</a:t>
            </a:r>
            <a:r>
              <a:rPr lang="en-AU" sz="1200" b="1" dirty="0" smtClean="0">
                <a:solidFill>
                  <a:schemeClr val="bg1"/>
                </a:solidFill>
              </a:rPr>
              <a:t> </a:t>
            </a:r>
            <a:r>
              <a:rPr lang="en-AU" sz="1200" b="1" dirty="0" err="1" smtClean="0">
                <a:solidFill>
                  <a:schemeClr val="bg1"/>
                </a:solidFill>
              </a:rPr>
              <a:t>Teknis</a:t>
            </a:r>
            <a:r>
              <a:rPr lang="en-AU" sz="1200" b="1" dirty="0" smtClean="0">
                <a:solidFill>
                  <a:schemeClr val="bg1"/>
                </a:solidFill>
              </a:rPr>
              <a:t> </a:t>
            </a:r>
            <a:r>
              <a:rPr lang="en-AU" sz="1200" b="1" dirty="0" err="1" smtClean="0">
                <a:solidFill>
                  <a:schemeClr val="bg1"/>
                </a:solidFill>
              </a:rPr>
              <a:t>dan</a:t>
            </a:r>
            <a:r>
              <a:rPr lang="en-AU" sz="1200" b="1" dirty="0" smtClean="0">
                <a:solidFill>
                  <a:schemeClr val="bg1"/>
                </a:solidFill>
              </a:rPr>
              <a:t> </a:t>
            </a:r>
          </a:p>
          <a:p>
            <a:pPr lvl="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AU" sz="1200" b="1" dirty="0" err="1" smtClean="0">
                <a:solidFill>
                  <a:schemeClr val="bg1"/>
                </a:solidFill>
              </a:rPr>
              <a:t>Konsultan</a:t>
            </a:r>
            <a:r>
              <a:rPr lang="en-AU" sz="1200" b="1" dirty="0" smtClean="0">
                <a:solidFill>
                  <a:schemeClr val="bg1"/>
                </a:solidFill>
              </a:rPr>
              <a:t> TIK</a:t>
            </a:r>
            <a:endParaRPr kumimoji="0" lang="fr-FR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5029200" y="4800600"/>
            <a:ext cx="820992" cy="368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 bwMode="auto">
          <a:xfrm>
            <a:off x="4419600" y="5257800"/>
            <a:ext cx="2057042" cy="685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AU" sz="1200" b="1" dirty="0" smtClean="0">
                <a:solidFill>
                  <a:schemeClr val="bg1"/>
                </a:solidFill>
              </a:rPr>
              <a:t>EKSTERNAL </a:t>
            </a:r>
          </a:p>
          <a:p>
            <a:pPr lvl="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AU" sz="1200" b="1" dirty="0" err="1" smtClean="0">
                <a:solidFill>
                  <a:schemeClr val="bg1"/>
                </a:solidFill>
              </a:rPr>
              <a:t>Pembentukan</a:t>
            </a:r>
            <a:r>
              <a:rPr lang="en-AU" sz="1200" b="1" dirty="0" smtClean="0">
                <a:solidFill>
                  <a:schemeClr val="bg1"/>
                </a:solidFill>
              </a:rPr>
              <a:t>  Chapter – </a:t>
            </a:r>
            <a:r>
              <a:rPr lang="en-AU" sz="1200" b="1" dirty="0" err="1" smtClean="0">
                <a:solidFill>
                  <a:schemeClr val="bg1"/>
                </a:solidFill>
              </a:rPr>
              <a:t>Chapter</a:t>
            </a:r>
            <a:endParaRPr lang="en-AU" sz="1200" b="1" dirty="0" smtClean="0">
              <a:solidFill>
                <a:schemeClr val="bg1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2895600" y="4800600"/>
            <a:ext cx="820992" cy="368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32-Point Star 14"/>
          <p:cNvSpPr/>
          <p:nvPr/>
        </p:nvSpPr>
        <p:spPr>
          <a:xfrm>
            <a:off x="6172200" y="4572000"/>
            <a:ext cx="2590800" cy="1143000"/>
          </a:xfrm>
          <a:prstGeom prst="star3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err="1" smtClean="0">
                <a:solidFill>
                  <a:schemeClr val="tx1"/>
                </a:solidFill>
              </a:rPr>
              <a:t>Proses</a:t>
            </a:r>
            <a:r>
              <a:rPr lang="en-AU" b="1" dirty="0" smtClean="0">
                <a:solidFill>
                  <a:schemeClr val="tx1"/>
                </a:solidFill>
              </a:rPr>
              <a:t> </a:t>
            </a:r>
            <a:r>
              <a:rPr lang="en-AU" b="1" dirty="0" err="1" smtClean="0">
                <a:solidFill>
                  <a:schemeClr val="tx1"/>
                </a:solidFill>
              </a:rPr>
              <a:t>Berlangsung</a:t>
            </a:r>
            <a:endParaRPr lang="en-A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3" descr="template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1746" name="Picture 2" descr="C:\Users\Wiratna Tirtawirasta\Desktop\logo perpusnas.png"/>
          <p:cNvPicPr>
            <a:picLocks noChangeAspect="1" noChangeArrowheads="1"/>
          </p:cNvPicPr>
          <p:nvPr/>
        </p:nvPicPr>
        <p:blipFill>
          <a:blip r:embed="rId3" cstate="print">
            <a:lum bright="17000" contrast="39000"/>
          </a:blip>
          <a:srcRect/>
          <a:stretch>
            <a:fillRect/>
          </a:stretch>
        </p:blipFill>
        <p:spPr bwMode="auto">
          <a:xfrm>
            <a:off x="28875" y="0"/>
            <a:ext cx="561475" cy="502569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04800" y="900499"/>
            <a:ext cx="8382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Tahap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2: 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Pengembangan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&amp;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Penyempurnaan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Layanan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berbasis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TIK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Fokus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kegiatan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Tahap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mencakup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implementasi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Core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Sistem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Supporting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Sistem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Tahap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merupakan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tahap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penyempurnaan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infrastruktur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TI,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termasuk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implementasi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program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kegiatan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terkait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pengembangan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infrastruktur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TI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menjadi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prasyarat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berhasilnya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sistem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dibangun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6" name="Picture 2" descr="E:\perpusnas\project\slide jpeg\PROPOSAL RANCANG BANGUN Perpusnas-2013_Page_15.jpg"/>
          <p:cNvPicPr>
            <a:picLocks noChangeAspect="1" noChangeArrowheads="1"/>
          </p:cNvPicPr>
          <p:nvPr/>
        </p:nvPicPr>
        <p:blipFill>
          <a:blip r:embed="rId4" cstate="print"/>
          <a:srcRect t="14583" b="8333"/>
          <a:stretch>
            <a:fillRect/>
          </a:stretch>
        </p:blipFill>
        <p:spPr bwMode="auto">
          <a:xfrm>
            <a:off x="228600" y="3352800"/>
            <a:ext cx="3581400" cy="2438400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3962400" y="3124200"/>
            <a:ext cx="5029200" cy="2819400"/>
            <a:chOff x="0" y="1196752"/>
            <a:chExt cx="9112100" cy="5214974"/>
          </a:xfrm>
        </p:grpSpPr>
        <p:pic>
          <p:nvPicPr>
            <p:cNvPr id="9" name="Picture 2" descr="E:\perpusnas\project\slide jpeg\PROPOSAL RANCANG BANGUN Perpusnas-2013_Page_22.jpg"/>
            <p:cNvPicPr>
              <a:picLocks noChangeAspect="1" noChangeArrowheads="1"/>
            </p:cNvPicPr>
            <p:nvPr/>
          </p:nvPicPr>
          <p:blipFill>
            <a:blip r:embed="rId5" cstate="print"/>
            <a:srcRect t="14583" b="9375"/>
            <a:stretch>
              <a:fillRect/>
            </a:stretch>
          </p:blipFill>
          <p:spPr bwMode="auto">
            <a:xfrm>
              <a:off x="0" y="1196752"/>
              <a:ext cx="9112100" cy="5214974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6780559" y="1268760"/>
              <a:ext cx="208823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1" name="32-Point Star 10"/>
          <p:cNvSpPr/>
          <p:nvPr/>
        </p:nvSpPr>
        <p:spPr>
          <a:xfrm>
            <a:off x="5334000" y="2895600"/>
            <a:ext cx="2590800" cy="1143000"/>
          </a:xfrm>
          <a:prstGeom prst="star3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err="1" smtClean="0">
                <a:solidFill>
                  <a:schemeClr val="tx1"/>
                </a:solidFill>
              </a:rPr>
              <a:t>Proses</a:t>
            </a:r>
            <a:r>
              <a:rPr lang="en-AU" b="1" dirty="0" smtClean="0">
                <a:solidFill>
                  <a:schemeClr val="tx1"/>
                </a:solidFill>
              </a:rPr>
              <a:t> </a:t>
            </a:r>
            <a:r>
              <a:rPr lang="en-AU" b="1" dirty="0" err="1" smtClean="0">
                <a:solidFill>
                  <a:schemeClr val="tx1"/>
                </a:solidFill>
              </a:rPr>
              <a:t>Berlangsung</a:t>
            </a:r>
            <a:endParaRPr lang="en-A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3" descr="template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" name="Picture 2" descr="Hasil gambar untuk iPusn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536" y="2519085"/>
            <a:ext cx="2219325" cy="3943350"/>
          </a:xfrm>
          <a:prstGeom prst="rect">
            <a:avLst/>
          </a:prstGeom>
          <a:noFill/>
        </p:spPr>
      </p:pic>
      <p:pic>
        <p:nvPicPr>
          <p:cNvPr id="31746" name="Picture 2" descr="C:\Users\Wiratna Tirtawirasta\Desktop\logo perpusnas.png"/>
          <p:cNvPicPr>
            <a:picLocks noChangeAspect="1" noChangeArrowheads="1"/>
          </p:cNvPicPr>
          <p:nvPr/>
        </p:nvPicPr>
        <p:blipFill>
          <a:blip r:embed="rId4" cstate="print">
            <a:lum bright="17000" contrast="39000"/>
          </a:blip>
          <a:srcRect/>
          <a:stretch>
            <a:fillRect/>
          </a:stretch>
        </p:blipFill>
        <p:spPr bwMode="auto">
          <a:xfrm>
            <a:off x="28875" y="0"/>
            <a:ext cx="561475" cy="502569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56616" y="671900"/>
            <a:ext cx="8305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Tahap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3: 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Perluasan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layanan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berbasis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TIK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Tahap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merupakan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tahap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perluasan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layanan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berbagai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inisiatif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TIK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baik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beragam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layanan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online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telah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disediakan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perpusnas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Perluasan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target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perpustakaan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mitra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berfokus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pada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perpustaaan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perguruan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tinggi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perpustakaan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khusus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lebih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dijangkau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56616" y="2590800"/>
            <a:ext cx="5225723" cy="1726909"/>
            <a:chOff x="112393" y="93081"/>
            <a:chExt cx="8848725" cy="2924177"/>
          </a:xfrm>
        </p:grpSpPr>
        <p:pic>
          <p:nvPicPr>
            <p:cNvPr id="9" name="Picture 2" descr="http://www.c4j-indonesia.org/images/map-ind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393" y="93081"/>
              <a:ext cx="8848725" cy="2924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Freeform 9"/>
            <p:cNvSpPr/>
            <p:nvPr/>
          </p:nvSpPr>
          <p:spPr>
            <a:xfrm>
              <a:off x="3228230" y="1382969"/>
              <a:ext cx="993913" cy="1105789"/>
            </a:xfrm>
            <a:custGeom>
              <a:avLst/>
              <a:gdLst>
                <a:gd name="connsiteX0" fmla="*/ 993913 w 993913"/>
                <a:gd name="connsiteY0" fmla="*/ 1105789 h 1105789"/>
                <a:gd name="connsiteX1" fmla="*/ 405516 w 993913"/>
                <a:gd name="connsiteY1" fmla="*/ 24412 h 1105789"/>
                <a:gd name="connsiteX2" fmla="*/ 0 w 993913"/>
                <a:gd name="connsiteY2" fmla="*/ 302708 h 1105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3913" h="1105789">
                  <a:moveTo>
                    <a:pt x="993913" y="1105789"/>
                  </a:moveTo>
                  <a:cubicBezTo>
                    <a:pt x="782540" y="632024"/>
                    <a:pt x="571168" y="158259"/>
                    <a:pt x="405516" y="24412"/>
                  </a:cubicBezTo>
                  <a:cubicBezTo>
                    <a:pt x="239864" y="-109435"/>
                    <a:pt x="46383" y="353066"/>
                    <a:pt x="0" y="302708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70706" y="1350069"/>
              <a:ext cx="1987825" cy="1178446"/>
            </a:xfrm>
            <a:custGeom>
              <a:avLst/>
              <a:gdLst>
                <a:gd name="connsiteX0" fmla="*/ 2083242 w 2083242"/>
                <a:gd name="connsiteY0" fmla="*/ 1178446 h 1178446"/>
                <a:gd name="connsiteX1" fmla="*/ 739471 w 2083242"/>
                <a:gd name="connsiteY1" fmla="*/ 1653 h 1178446"/>
                <a:gd name="connsiteX2" fmla="*/ 0 w 2083242"/>
                <a:gd name="connsiteY2" fmla="*/ 900150 h 1178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3242" h="1178446">
                  <a:moveTo>
                    <a:pt x="2083242" y="1178446"/>
                  </a:moveTo>
                  <a:cubicBezTo>
                    <a:pt x="1584960" y="613241"/>
                    <a:pt x="1086678" y="48036"/>
                    <a:pt x="739471" y="1653"/>
                  </a:cubicBezTo>
                  <a:cubicBezTo>
                    <a:pt x="392264" y="-44730"/>
                    <a:pt x="0" y="900150"/>
                    <a:pt x="0" y="900150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359673" y="721307"/>
              <a:ext cx="2743200" cy="1790820"/>
            </a:xfrm>
            <a:custGeom>
              <a:avLst/>
              <a:gdLst>
                <a:gd name="connsiteX0" fmla="*/ 2743200 w 2743200"/>
                <a:gd name="connsiteY0" fmla="*/ 1790820 h 1790820"/>
                <a:gd name="connsiteX1" fmla="*/ 667909 w 2743200"/>
                <a:gd name="connsiteY1" fmla="*/ 33582 h 1790820"/>
                <a:gd name="connsiteX2" fmla="*/ 0 w 2743200"/>
                <a:gd name="connsiteY2" fmla="*/ 804858 h 1790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43200" h="1790820">
                  <a:moveTo>
                    <a:pt x="2743200" y="1790820"/>
                  </a:moveTo>
                  <a:cubicBezTo>
                    <a:pt x="1934154" y="994364"/>
                    <a:pt x="1125109" y="197909"/>
                    <a:pt x="667909" y="33582"/>
                  </a:cubicBezTo>
                  <a:cubicBezTo>
                    <a:pt x="210709" y="-130745"/>
                    <a:pt x="105354" y="337056"/>
                    <a:pt x="0" y="804858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293704" y="914598"/>
              <a:ext cx="288651" cy="1574160"/>
            </a:xfrm>
            <a:custGeom>
              <a:avLst/>
              <a:gdLst>
                <a:gd name="connsiteX0" fmla="*/ 0 w 288651"/>
                <a:gd name="connsiteY0" fmla="*/ 1574160 h 1574160"/>
                <a:gd name="connsiteX1" fmla="*/ 111318 w 288651"/>
                <a:gd name="connsiteY1" fmla="*/ 31607 h 1574160"/>
                <a:gd name="connsiteX2" fmla="*/ 278296 w 288651"/>
                <a:gd name="connsiteY2" fmla="*/ 437124 h 1574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651" h="1574160">
                  <a:moveTo>
                    <a:pt x="0" y="1574160"/>
                  </a:moveTo>
                  <a:cubicBezTo>
                    <a:pt x="32467" y="897636"/>
                    <a:pt x="64935" y="221113"/>
                    <a:pt x="111318" y="31607"/>
                  </a:cubicBezTo>
                  <a:cubicBezTo>
                    <a:pt x="157701" y="-157899"/>
                    <a:pt x="332630" y="572296"/>
                    <a:pt x="278296" y="437124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397071" y="402783"/>
              <a:ext cx="1200647" cy="2181391"/>
            </a:xfrm>
            <a:custGeom>
              <a:avLst/>
              <a:gdLst>
                <a:gd name="connsiteX0" fmla="*/ 0 w 1200647"/>
                <a:gd name="connsiteY0" fmla="*/ 2181391 h 2181391"/>
                <a:gd name="connsiteX1" fmla="*/ 834887 w 1200647"/>
                <a:gd name="connsiteY1" fmla="*/ 18636 h 2181391"/>
                <a:gd name="connsiteX2" fmla="*/ 1200647 w 1200647"/>
                <a:gd name="connsiteY2" fmla="*/ 1314699 h 2181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0647" h="2181391">
                  <a:moveTo>
                    <a:pt x="0" y="2181391"/>
                  </a:moveTo>
                  <a:cubicBezTo>
                    <a:pt x="317389" y="1172238"/>
                    <a:pt x="634779" y="163085"/>
                    <a:pt x="834887" y="18636"/>
                  </a:cubicBezTo>
                  <a:cubicBezTo>
                    <a:pt x="1034995" y="-125813"/>
                    <a:pt x="1117821" y="594443"/>
                    <a:pt x="1200647" y="1314699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420925" y="721307"/>
              <a:ext cx="2488758" cy="1918526"/>
            </a:xfrm>
            <a:custGeom>
              <a:avLst/>
              <a:gdLst>
                <a:gd name="connsiteX0" fmla="*/ 0 w 2488758"/>
                <a:gd name="connsiteY0" fmla="*/ 1918526 h 1918526"/>
                <a:gd name="connsiteX1" fmla="*/ 1574358 w 2488758"/>
                <a:gd name="connsiteY1" fmla="*/ 34067 h 1918526"/>
                <a:gd name="connsiteX2" fmla="*/ 2488758 w 2488758"/>
                <a:gd name="connsiteY2" fmla="*/ 884856 h 191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8758" h="1918526">
                  <a:moveTo>
                    <a:pt x="0" y="1918526"/>
                  </a:moveTo>
                  <a:cubicBezTo>
                    <a:pt x="579782" y="1062435"/>
                    <a:pt x="1159565" y="206345"/>
                    <a:pt x="1574358" y="34067"/>
                  </a:cubicBezTo>
                  <a:cubicBezTo>
                    <a:pt x="1989151" y="-138211"/>
                    <a:pt x="2238954" y="373322"/>
                    <a:pt x="2488758" y="884856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4476584" y="402784"/>
              <a:ext cx="1781093" cy="2237050"/>
            </a:xfrm>
            <a:custGeom>
              <a:avLst/>
              <a:gdLst>
                <a:gd name="connsiteX0" fmla="*/ 0 w 2401294"/>
                <a:gd name="connsiteY0" fmla="*/ 1435781 h 1435781"/>
                <a:gd name="connsiteX1" fmla="*/ 1725433 w 2401294"/>
                <a:gd name="connsiteY1" fmla="*/ 12498 h 1435781"/>
                <a:gd name="connsiteX2" fmla="*/ 2401294 w 2401294"/>
                <a:gd name="connsiteY2" fmla="*/ 744018 h 1435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01294" h="1435781">
                  <a:moveTo>
                    <a:pt x="0" y="1435781"/>
                  </a:moveTo>
                  <a:cubicBezTo>
                    <a:pt x="662609" y="781786"/>
                    <a:pt x="1325218" y="127792"/>
                    <a:pt x="1725433" y="12498"/>
                  </a:cubicBezTo>
                  <a:cubicBezTo>
                    <a:pt x="2125648" y="-102796"/>
                    <a:pt x="2289976" y="614147"/>
                    <a:pt x="2401294" y="744018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593990" y="289210"/>
              <a:ext cx="699714" cy="2183646"/>
            </a:xfrm>
            <a:custGeom>
              <a:avLst/>
              <a:gdLst>
                <a:gd name="connsiteX0" fmla="*/ 699714 w 699714"/>
                <a:gd name="connsiteY0" fmla="*/ 2183646 h 2183646"/>
                <a:gd name="connsiteX1" fmla="*/ 214685 w 699714"/>
                <a:gd name="connsiteY1" fmla="*/ 76550 h 2183646"/>
                <a:gd name="connsiteX2" fmla="*/ 0 w 699714"/>
                <a:gd name="connsiteY2" fmla="*/ 664947 h 2183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9714" h="2183646">
                  <a:moveTo>
                    <a:pt x="699714" y="2183646"/>
                  </a:moveTo>
                  <a:cubicBezTo>
                    <a:pt x="515509" y="1256656"/>
                    <a:pt x="331304" y="329667"/>
                    <a:pt x="214685" y="76550"/>
                  </a:cubicBezTo>
                  <a:cubicBezTo>
                    <a:pt x="98066" y="-176567"/>
                    <a:pt x="49033" y="244190"/>
                    <a:pt x="0" y="664947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520562" y="1587073"/>
              <a:ext cx="1637969" cy="1061325"/>
            </a:xfrm>
            <a:custGeom>
              <a:avLst/>
              <a:gdLst>
                <a:gd name="connsiteX0" fmla="*/ 1582310 w 1582310"/>
                <a:gd name="connsiteY0" fmla="*/ 950283 h 950283"/>
                <a:gd name="connsiteX1" fmla="*/ 644056 w 1582310"/>
                <a:gd name="connsiteY1" fmla="*/ 4078 h 950283"/>
                <a:gd name="connsiteX2" fmla="*/ 0 w 1582310"/>
                <a:gd name="connsiteY2" fmla="*/ 671987 h 950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2310" h="950283">
                  <a:moveTo>
                    <a:pt x="1582310" y="950283"/>
                  </a:moveTo>
                  <a:cubicBezTo>
                    <a:pt x="1245042" y="500372"/>
                    <a:pt x="907774" y="50461"/>
                    <a:pt x="644056" y="4078"/>
                  </a:cubicBezTo>
                  <a:cubicBezTo>
                    <a:pt x="380338" y="-42305"/>
                    <a:pt x="190169" y="314841"/>
                    <a:pt x="0" y="671987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886323" y="1981002"/>
              <a:ext cx="1208599" cy="634977"/>
            </a:xfrm>
            <a:custGeom>
              <a:avLst/>
              <a:gdLst>
                <a:gd name="connsiteX0" fmla="*/ 1208599 w 1208599"/>
                <a:gd name="connsiteY0" fmla="*/ 634977 h 634977"/>
                <a:gd name="connsiteX1" fmla="*/ 333955 w 1208599"/>
                <a:gd name="connsiteY1" fmla="*/ 6824 h 634977"/>
                <a:gd name="connsiteX2" fmla="*/ 0 w 1208599"/>
                <a:gd name="connsiteY2" fmla="*/ 356681 h 63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8599" h="634977">
                  <a:moveTo>
                    <a:pt x="1208599" y="634977"/>
                  </a:moveTo>
                  <a:cubicBezTo>
                    <a:pt x="871993" y="344092"/>
                    <a:pt x="535388" y="53207"/>
                    <a:pt x="333955" y="6824"/>
                  </a:cubicBezTo>
                  <a:cubicBezTo>
                    <a:pt x="132522" y="-39559"/>
                    <a:pt x="66261" y="158561"/>
                    <a:pt x="0" y="356681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600010" y="289210"/>
              <a:ext cx="3622133" cy="2364341"/>
            </a:xfrm>
            <a:custGeom>
              <a:avLst/>
              <a:gdLst>
                <a:gd name="connsiteX0" fmla="*/ 3427012 w 3622133"/>
                <a:gd name="connsiteY0" fmla="*/ 2223895 h 2364341"/>
                <a:gd name="connsiteX1" fmla="*/ 3419061 w 3622133"/>
                <a:gd name="connsiteY1" fmla="*/ 2144382 h 2364341"/>
                <a:gd name="connsiteX2" fmla="*/ 1335819 w 3622133"/>
                <a:gd name="connsiteY2" fmla="*/ 148605 h 2364341"/>
                <a:gd name="connsiteX3" fmla="*/ 0 w 3622133"/>
                <a:gd name="connsiteY3" fmla="*/ 299679 h 236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2133" h="2364341">
                  <a:moveTo>
                    <a:pt x="3427012" y="2223895"/>
                  </a:moveTo>
                  <a:cubicBezTo>
                    <a:pt x="3597302" y="2357079"/>
                    <a:pt x="3767593" y="2490264"/>
                    <a:pt x="3419061" y="2144382"/>
                  </a:cubicBezTo>
                  <a:cubicBezTo>
                    <a:pt x="3070529" y="1798500"/>
                    <a:pt x="1905662" y="456055"/>
                    <a:pt x="1335819" y="148605"/>
                  </a:cubicBezTo>
                  <a:cubicBezTo>
                    <a:pt x="765976" y="-158845"/>
                    <a:pt x="382988" y="70417"/>
                    <a:pt x="0" y="299679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" descr="C:\Users\Ismail\AppData\Local\Microsoft\Windows\Temporary Internet Files\Content.IE5\KCCWRCR3\search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3551" y="2279538"/>
              <a:ext cx="737720" cy="737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Box 21"/>
          <p:cNvSpPr txBox="1"/>
          <p:nvPr/>
        </p:nvSpPr>
        <p:spPr>
          <a:xfrm>
            <a:off x="2871216" y="41148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</a:rPr>
              <a:t>Indonesia </a:t>
            </a:r>
            <a:r>
              <a:rPr lang="en-US" sz="2400" b="1" dirty="0" err="1" smtClean="0">
                <a:solidFill>
                  <a:srgbClr val="00B050"/>
                </a:solidFill>
              </a:rPr>
              <a:t>OneSearch</a:t>
            </a:r>
            <a:endParaRPr lang="en-US" sz="2400" b="1" dirty="0">
              <a:solidFill>
                <a:srgbClr val="00B050"/>
              </a:solidFill>
            </a:endParaRPr>
          </a:p>
        </p:txBody>
      </p:sp>
      <p:pic>
        <p:nvPicPr>
          <p:cNvPr id="23" name="Picture 22" descr="Idris_Sard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09816" y="2971800"/>
            <a:ext cx="2111083" cy="1580674"/>
          </a:xfrm>
          <a:prstGeom prst="rect">
            <a:avLst/>
          </a:prstGeom>
        </p:spPr>
      </p:pic>
      <p:pic>
        <p:nvPicPr>
          <p:cNvPr id="25" name="Picture 24" descr="Cand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33616" y="4501573"/>
            <a:ext cx="2209800" cy="1481067"/>
          </a:xfrm>
          <a:prstGeom prst="rect">
            <a:avLst/>
          </a:prstGeom>
        </p:spPr>
      </p:pic>
      <p:pic>
        <p:nvPicPr>
          <p:cNvPr id="26" name="Picture 25" descr="Preside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81016" y="4114800"/>
            <a:ext cx="1905000" cy="1766491"/>
          </a:xfrm>
          <a:prstGeom prst="rect">
            <a:avLst/>
          </a:prstGeom>
        </p:spPr>
      </p:pic>
      <p:pic>
        <p:nvPicPr>
          <p:cNvPr id="27" name="Picture 26" descr="Digital_Batavi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81016" y="2667000"/>
            <a:ext cx="2286000" cy="1636141"/>
          </a:xfrm>
          <a:prstGeom prst="rect">
            <a:avLst/>
          </a:prstGeom>
        </p:spPr>
      </p:pic>
      <p:pic>
        <p:nvPicPr>
          <p:cNvPr id="28" name="Picture 2" descr="http://ipusnas.id/images/logo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92241" y="5200135"/>
            <a:ext cx="1828800" cy="444844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7367016" y="2362200"/>
            <a:ext cx="1618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i="1" dirty="0" smtClean="0">
                <a:solidFill>
                  <a:srgbClr val="0070C0"/>
                </a:solidFill>
              </a:rPr>
              <a:t>Portal </a:t>
            </a:r>
            <a:r>
              <a:rPr lang="en-AU" sz="1400" i="1" dirty="0" err="1" smtClean="0">
                <a:solidFill>
                  <a:srgbClr val="0070C0"/>
                </a:solidFill>
              </a:rPr>
              <a:t>Tematik</a:t>
            </a:r>
            <a:r>
              <a:rPr lang="en-AU" sz="1400" i="1" dirty="0" smtClean="0">
                <a:solidFill>
                  <a:srgbClr val="0070C0"/>
                </a:solidFill>
              </a:rPr>
              <a:t> </a:t>
            </a:r>
            <a:r>
              <a:rPr lang="en-AU" sz="1400" i="1" dirty="0" err="1" smtClean="0">
                <a:solidFill>
                  <a:srgbClr val="0070C0"/>
                </a:solidFill>
              </a:rPr>
              <a:t>Perpusnas</a:t>
            </a:r>
            <a:endParaRPr lang="en-AU" sz="14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3" descr="template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1746" name="Picture 2" descr="C:\Users\Wiratna Tirtawirasta\Desktop\logo perpusnas.png"/>
          <p:cNvPicPr>
            <a:picLocks noChangeAspect="1" noChangeArrowheads="1"/>
          </p:cNvPicPr>
          <p:nvPr/>
        </p:nvPicPr>
        <p:blipFill>
          <a:blip r:embed="rId3" cstate="print">
            <a:lum bright="17000" contrast="39000"/>
          </a:blip>
          <a:srcRect/>
          <a:stretch>
            <a:fillRect/>
          </a:stretch>
        </p:blipFill>
        <p:spPr bwMode="auto">
          <a:xfrm>
            <a:off x="28875" y="0"/>
            <a:ext cx="561475" cy="502569"/>
          </a:xfrm>
          <a:prstGeom prst="rect">
            <a:avLst/>
          </a:prstGeom>
          <a:noFill/>
        </p:spPr>
      </p:pic>
      <p:pic>
        <p:nvPicPr>
          <p:cNvPr id="1026" name="Picture 2" descr="http://ipusnas.id/images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914400"/>
            <a:ext cx="2218266" cy="539579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4953000" y="1524000"/>
            <a:ext cx="4191000" cy="30469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1600" dirty="0" smtClean="0"/>
              <a:t>Aplikasi mobile yang memungkinkan pemustaka mengakses koleksi digital</a:t>
            </a:r>
            <a:r>
              <a:rPr lang="nb-NO" sz="1600" i="1" dirty="0" smtClean="0"/>
              <a:t> </a:t>
            </a:r>
            <a:r>
              <a:rPr lang="nb-NO" sz="1600" dirty="0" smtClean="0"/>
              <a:t>Perpustakaan Nasional berbasis Digital Right Management (DRM). </a:t>
            </a:r>
          </a:p>
          <a:p>
            <a:pPr algn="ctr"/>
            <a:endParaRPr lang="nb-NO" sz="1600" dirty="0" smtClean="0"/>
          </a:p>
          <a:p>
            <a:pPr algn="ctr"/>
            <a:r>
              <a:rPr lang="nb-NO" sz="1600" dirty="0" smtClean="0"/>
              <a:t>Dapat diakses melalui Smartphone aplikasi Android, Apple dan Desktop (PC)</a:t>
            </a:r>
            <a:r>
              <a:rPr lang="en-AU" sz="1600" dirty="0" smtClean="0"/>
              <a:t> </a:t>
            </a:r>
            <a:r>
              <a:rPr lang="en-AU" sz="1600" dirty="0" err="1" smtClean="0"/>
              <a:t>melalui</a:t>
            </a:r>
            <a:r>
              <a:rPr lang="en-AU" sz="1600" dirty="0" smtClean="0"/>
              <a:t> http://ipusnas.id</a:t>
            </a:r>
          </a:p>
          <a:p>
            <a:pPr algn="ctr"/>
            <a:endParaRPr lang="en-AU" sz="1600" dirty="0" smtClean="0"/>
          </a:p>
          <a:p>
            <a:pPr algn="ctr"/>
            <a:r>
              <a:rPr lang="en-AU" sz="1600" dirty="0" err="1" smtClean="0"/>
              <a:t>Diresmikan</a:t>
            </a:r>
            <a:r>
              <a:rPr lang="en-AU" sz="1600" dirty="0" smtClean="0"/>
              <a:t> </a:t>
            </a:r>
            <a:r>
              <a:rPr lang="en-AU" sz="1600" dirty="0" err="1" smtClean="0"/>
              <a:t>pada</a:t>
            </a:r>
            <a:r>
              <a:rPr lang="en-AU" sz="1600" dirty="0" smtClean="0"/>
              <a:t> </a:t>
            </a:r>
            <a:r>
              <a:rPr lang="en-AU" sz="1600" dirty="0" err="1" smtClean="0"/>
              <a:t>tanggal</a:t>
            </a:r>
            <a:r>
              <a:rPr lang="en-AU" sz="1600" dirty="0" smtClean="0"/>
              <a:t> : 16 </a:t>
            </a:r>
            <a:r>
              <a:rPr lang="en-AU" sz="1600" dirty="0" err="1" smtClean="0"/>
              <a:t>Agustus</a:t>
            </a:r>
            <a:r>
              <a:rPr lang="en-AU" sz="1600" dirty="0" smtClean="0"/>
              <a:t> 2016</a:t>
            </a:r>
          </a:p>
          <a:p>
            <a:pPr algn="ctr"/>
            <a:endParaRPr lang="en-AU" sz="1600" dirty="0" smtClean="0"/>
          </a:p>
          <a:p>
            <a:pPr algn="ctr"/>
            <a:r>
              <a:rPr lang="en-AU" sz="1600" dirty="0" err="1" smtClean="0"/>
              <a:t>Saat</a:t>
            </a:r>
            <a:r>
              <a:rPr lang="en-AU" sz="1600" dirty="0" smtClean="0"/>
              <a:t> </a:t>
            </a:r>
            <a:r>
              <a:rPr lang="en-AU" sz="1600" dirty="0" err="1" smtClean="0"/>
              <a:t>ini</a:t>
            </a:r>
            <a:r>
              <a:rPr lang="en-AU" sz="1600" dirty="0" smtClean="0"/>
              <a:t> </a:t>
            </a:r>
            <a:r>
              <a:rPr lang="en-AU" sz="1600" dirty="0" err="1" smtClean="0"/>
              <a:t>memiliki</a:t>
            </a:r>
            <a:r>
              <a:rPr lang="en-AU" sz="1600" dirty="0" smtClean="0"/>
              <a:t> </a:t>
            </a:r>
            <a:r>
              <a:rPr lang="en-AU" sz="1600" dirty="0" err="1" smtClean="0"/>
              <a:t>koleksi</a:t>
            </a:r>
            <a:r>
              <a:rPr lang="en-AU" sz="1600" dirty="0" smtClean="0"/>
              <a:t> : 20.000+ </a:t>
            </a:r>
            <a:r>
              <a:rPr lang="en-AU" sz="1600" dirty="0" err="1" smtClean="0"/>
              <a:t>judul</a:t>
            </a:r>
            <a:endParaRPr lang="en-AU" sz="160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224120" y="1524001"/>
            <a:ext cx="4191000" cy="30469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1600" dirty="0" smtClean="0"/>
              <a:t>Aplikasi agregator dan analisis data repositori online koleksi perpustakaan yang terhubung. </a:t>
            </a:r>
          </a:p>
          <a:p>
            <a:pPr algn="ctr"/>
            <a:endParaRPr lang="nb-NO" sz="1600" dirty="0" smtClean="0"/>
          </a:p>
          <a:p>
            <a:pPr algn="ctr"/>
            <a:r>
              <a:rPr lang="nb-NO" sz="1600" dirty="0" smtClean="0"/>
              <a:t>Dapat diakses melalui browser perangkat mobile dan PC melalui </a:t>
            </a:r>
          </a:p>
          <a:p>
            <a:pPr algn="ctr"/>
            <a:r>
              <a:rPr lang="en-AU" sz="1600" dirty="0" smtClean="0"/>
              <a:t>http://onesearch.id</a:t>
            </a:r>
          </a:p>
          <a:p>
            <a:pPr algn="ctr"/>
            <a:endParaRPr lang="en-AU" sz="1600" dirty="0" smtClean="0"/>
          </a:p>
          <a:p>
            <a:pPr algn="ctr"/>
            <a:r>
              <a:rPr lang="en-AU" sz="1600" dirty="0" err="1" smtClean="0"/>
              <a:t>Diresmikan</a:t>
            </a:r>
            <a:r>
              <a:rPr lang="en-AU" sz="1600" dirty="0" smtClean="0"/>
              <a:t> </a:t>
            </a:r>
            <a:r>
              <a:rPr lang="en-AU" sz="1600" dirty="0" err="1" smtClean="0"/>
              <a:t>pada</a:t>
            </a:r>
            <a:r>
              <a:rPr lang="en-AU" sz="1600" dirty="0" smtClean="0"/>
              <a:t> </a:t>
            </a:r>
            <a:r>
              <a:rPr lang="en-AU" sz="1600" dirty="0" err="1" smtClean="0"/>
              <a:t>tanggal</a:t>
            </a:r>
            <a:r>
              <a:rPr lang="en-AU" sz="1600" dirty="0" smtClean="0"/>
              <a:t> : 1 </a:t>
            </a:r>
            <a:r>
              <a:rPr lang="en-AU" sz="1600" dirty="0" err="1" smtClean="0"/>
              <a:t>Maret</a:t>
            </a:r>
            <a:r>
              <a:rPr lang="en-AU" sz="1600" dirty="0" smtClean="0"/>
              <a:t> 2016</a:t>
            </a:r>
          </a:p>
          <a:p>
            <a:pPr algn="ctr"/>
            <a:endParaRPr lang="en-AU" sz="1600" dirty="0" smtClean="0"/>
          </a:p>
          <a:p>
            <a:pPr algn="ctr"/>
            <a:r>
              <a:rPr lang="en-AU" sz="1600" dirty="0" err="1" smtClean="0"/>
              <a:t>Saat</a:t>
            </a:r>
            <a:r>
              <a:rPr lang="en-AU" sz="1600" dirty="0" smtClean="0"/>
              <a:t> </a:t>
            </a:r>
            <a:r>
              <a:rPr lang="en-AU" sz="1600" dirty="0" err="1" smtClean="0"/>
              <a:t>ini</a:t>
            </a:r>
            <a:r>
              <a:rPr lang="en-AU" sz="1600" dirty="0" smtClean="0"/>
              <a:t> </a:t>
            </a:r>
            <a:r>
              <a:rPr lang="en-AU" sz="1600" dirty="0" err="1" smtClean="0"/>
              <a:t>memiliki</a:t>
            </a:r>
            <a:r>
              <a:rPr lang="en-AU" sz="1600" dirty="0" smtClean="0"/>
              <a:t> </a:t>
            </a:r>
            <a:r>
              <a:rPr lang="en-AU" sz="1600" dirty="0" err="1" smtClean="0"/>
              <a:t>koleksi</a:t>
            </a:r>
            <a:r>
              <a:rPr lang="en-AU" sz="1600" dirty="0" smtClean="0"/>
              <a:t> : 5.262.957 item</a:t>
            </a:r>
          </a:p>
          <a:p>
            <a:pPr algn="ctr"/>
            <a:r>
              <a:rPr lang="en-AU" sz="1600" dirty="0" err="1" smtClean="0"/>
              <a:t>Institusi</a:t>
            </a:r>
            <a:r>
              <a:rPr lang="en-AU" sz="1600" dirty="0" smtClean="0"/>
              <a:t> yang </a:t>
            </a:r>
            <a:r>
              <a:rPr lang="en-AU" sz="1600" dirty="0" err="1" smtClean="0"/>
              <a:t>tergabung</a:t>
            </a:r>
            <a:r>
              <a:rPr lang="en-AU" sz="1600" dirty="0" smtClean="0"/>
              <a:t> : 353 </a:t>
            </a:r>
          </a:p>
        </p:txBody>
      </p:sp>
      <p:pic>
        <p:nvPicPr>
          <p:cNvPr id="1028" name="Picture 4" descr="Hasil gambar untuk indonesia onesear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685800"/>
            <a:ext cx="2590800" cy="794350"/>
          </a:xfrm>
          <a:prstGeom prst="rect">
            <a:avLst/>
          </a:prstGeom>
          <a:noFill/>
        </p:spPr>
      </p:pic>
      <p:pic>
        <p:nvPicPr>
          <p:cNvPr id="1030" name="Picture 6" descr="http://old.perpusnas.go.id/Attachment/Berita/IMG_31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4724400"/>
            <a:ext cx="2514600" cy="1676400"/>
          </a:xfrm>
          <a:prstGeom prst="rect">
            <a:avLst/>
          </a:prstGeom>
          <a:noFill/>
        </p:spPr>
      </p:pic>
      <p:pic>
        <p:nvPicPr>
          <p:cNvPr id="1032" name="Picture 8" descr="https://scontent.xx.fbcdn.net/v/t1.0-9/14040133_10209284700105923_905001910467110952_n.jpg?oh=f300d514ea1df0c4a348e295dc841768&amp;oe=584E7842"/>
          <p:cNvPicPr>
            <a:picLocks noChangeAspect="1" noChangeArrowheads="1"/>
          </p:cNvPicPr>
          <p:nvPr/>
        </p:nvPicPr>
        <p:blipFill>
          <a:blip r:embed="rId7" cstate="print"/>
          <a:srcRect l="6667" t="44167" r="13333" b="1667"/>
          <a:stretch>
            <a:fillRect/>
          </a:stretch>
        </p:blipFill>
        <p:spPr bwMode="auto">
          <a:xfrm>
            <a:off x="5867400" y="4724400"/>
            <a:ext cx="2286000" cy="1737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3" descr="template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1746" name="Picture 2" descr="C:\Users\Wiratna Tirtawirasta\Desktop\logo perpusnas.png"/>
          <p:cNvPicPr>
            <a:picLocks noChangeAspect="1" noChangeArrowheads="1"/>
          </p:cNvPicPr>
          <p:nvPr/>
        </p:nvPicPr>
        <p:blipFill>
          <a:blip r:embed="rId3" cstate="print">
            <a:lum bright="17000" contrast="39000"/>
          </a:blip>
          <a:srcRect/>
          <a:stretch>
            <a:fillRect/>
          </a:stretch>
        </p:blipFill>
        <p:spPr bwMode="auto">
          <a:xfrm>
            <a:off x="28875" y="0"/>
            <a:ext cx="561475" cy="502569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81000" y="1066800"/>
            <a:ext cx="8382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Tahap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4: 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Optimalisasi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layanan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berbasis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TIK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Tahap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merupakan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tahap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pemanfaatan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optimalisasi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layanan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perpustakan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digital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dalam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menjawab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berbagai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permasalahan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bangsa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terkait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peningkatan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fungsi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perpustakaan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nasional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Sasaran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ingin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dicapai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setelah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keempat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Tahap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tersebut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terlewati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adalah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terwujudnya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Perpusnas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sebagai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organisasi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modern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berbasis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TI (IT-enabled organization)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berkelas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dunia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(Word Class Digital Library) . </a:t>
            </a: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asil gambar untuk world class libra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581400"/>
            <a:ext cx="3257030" cy="2362200"/>
          </a:xfrm>
          <a:prstGeom prst="rect">
            <a:avLst/>
          </a:prstGeom>
          <a:noFill/>
        </p:spPr>
      </p:pic>
      <p:pic>
        <p:nvPicPr>
          <p:cNvPr id="5124" name="Picture 4" descr="Hasil gambar untuk world class librar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581400"/>
            <a:ext cx="3505200" cy="233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3" descr="template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1746" name="Picture 2" descr="C:\Users\Wiratna Tirtawirasta\Desktop\logo perpusnas.png"/>
          <p:cNvPicPr>
            <a:picLocks noChangeAspect="1" noChangeArrowheads="1"/>
          </p:cNvPicPr>
          <p:nvPr/>
        </p:nvPicPr>
        <p:blipFill>
          <a:blip r:embed="rId3" cstate="print">
            <a:lum bright="17000" contrast="39000"/>
          </a:blip>
          <a:srcRect/>
          <a:stretch>
            <a:fillRect/>
          </a:stretch>
        </p:blipFill>
        <p:spPr bwMode="auto">
          <a:xfrm>
            <a:off x="28875" y="0"/>
            <a:ext cx="561475" cy="50256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8382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/>
              <a:t>Peran</a:t>
            </a:r>
            <a:r>
              <a:rPr lang="en-US" sz="2800" b="1" dirty="0" smtClean="0"/>
              <a:t> Serta </a:t>
            </a:r>
            <a:r>
              <a:rPr lang="en-US" sz="2800" b="1" dirty="0" err="1" smtClean="0"/>
              <a:t>Perpustakaan</a:t>
            </a:r>
            <a:r>
              <a:rPr lang="en-US" sz="2800" b="1" dirty="0" smtClean="0"/>
              <a:t> PT </a:t>
            </a:r>
            <a:r>
              <a:rPr lang="en-US" sz="2800" b="1" dirty="0" err="1" smtClean="0"/>
              <a:t>dalam</a:t>
            </a:r>
            <a:r>
              <a:rPr lang="en-US" sz="2800" b="1" dirty="0" smtClean="0"/>
              <a:t> Grand </a:t>
            </a:r>
            <a:r>
              <a:rPr lang="en-US" sz="2800" b="1" dirty="0" smtClean="0"/>
              <a:t>Design e-Library 2015 - 2019</a:t>
            </a:r>
            <a:endParaRPr lang="en-AU" sz="28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2400" y="1982688"/>
            <a:ext cx="89916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Program e-Library 2010 - 2014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merupakan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modal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dasar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pembinaan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yang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telah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dilakukan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oleh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Perpustakaan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Nasional RI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maka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perpustakaan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PT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dapat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melakukan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pembinaan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kepada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seluruh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lapis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segmen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perpustakaan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di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wilayahnya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membuat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kegiatan-kegiatan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seperti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bimtek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pelatihan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supervisi-koordinasi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en-A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Mengembangkan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penguatan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pengelolaan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Perpustakaan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Digital Nasional Indonesia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dalam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menghimpun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koleksi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kekhasan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di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daerahnya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memperkuat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simpul-simpul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Center of Excellent,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Penguatan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Katalog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Induk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Daerah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Bibliografi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Daerah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serta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menjadi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anggota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jejaring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OneSearch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sebagai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pusat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pencarian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koleksi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perpustakaan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informasi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di Indonesia.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Bersama-sama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dengan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perpustakaan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umum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perpustakaan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khusus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pusat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dokumentasi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informasi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arsip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museum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mengembangkan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membangun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e-Library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melalui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A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Indonesia</a:t>
            </a:r>
            <a:r>
              <a:rPr kumimoji="0" lang="en-A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AU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OneSearch</a:t>
            </a:r>
            <a:r>
              <a:rPr kumimoji="0" lang="en-A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en-A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3" descr="template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1746" name="Picture 2" descr="C:\Users\Wiratna Tirtawirasta\Desktop\logo perpusnas.png"/>
          <p:cNvPicPr>
            <a:picLocks noChangeAspect="1" noChangeArrowheads="1"/>
          </p:cNvPicPr>
          <p:nvPr/>
        </p:nvPicPr>
        <p:blipFill>
          <a:blip r:embed="rId3" cstate="print">
            <a:lum bright="17000" contrast="39000"/>
          </a:blip>
          <a:srcRect/>
          <a:stretch>
            <a:fillRect/>
          </a:stretch>
        </p:blipFill>
        <p:spPr bwMode="auto">
          <a:xfrm>
            <a:off x="28875" y="0"/>
            <a:ext cx="561475" cy="50256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5334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/>
              <a:t>Rekomendasi</a:t>
            </a:r>
            <a:r>
              <a:rPr lang="en-US" sz="3200" b="1" dirty="0" smtClean="0"/>
              <a:t> </a:t>
            </a:r>
            <a:endParaRPr lang="en-AU" sz="32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04800" y="909935"/>
            <a:ext cx="85344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en-AU" sz="2000" dirty="0" smtClean="0"/>
          </a:p>
          <a:p>
            <a:pPr marL="457200" lvl="0" indent="-457200" algn="just">
              <a:buFont typeface="+mj-lt"/>
              <a:buAutoNum type="arabicPeriod"/>
            </a:pPr>
            <a:r>
              <a:rPr lang="en-US" sz="2000" dirty="0" err="1" smtClean="0"/>
              <a:t>Peningkatan</a:t>
            </a:r>
            <a:r>
              <a:rPr lang="en-US" sz="2000" dirty="0" smtClean="0"/>
              <a:t> </a:t>
            </a:r>
            <a:r>
              <a:rPr lang="en-US" sz="2000" dirty="0" err="1" smtClean="0"/>
              <a:t>kerjasama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koordinasi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intensif</a:t>
            </a:r>
            <a:r>
              <a:rPr lang="en-US" sz="2000" dirty="0" smtClean="0"/>
              <a:t>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</a:t>
            </a:r>
            <a:r>
              <a:rPr lang="en-US" sz="2000" dirty="0" err="1" smtClean="0"/>
              <a:t>Perpustakaan</a:t>
            </a:r>
            <a:r>
              <a:rPr lang="en-US" sz="2000" dirty="0" smtClean="0"/>
              <a:t> Nasional RI, </a:t>
            </a:r>
            <a:r>
              <a:rPr lang="en-US" sz="2000" dirty="0" err="1" smtClean="0"/>
              <a:t>Kementerian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Negeri</a:t>
            </a:r>
            <a:r>
              <a:rPr lang="en-US" sz="2000" dirty="0" smtClean="0"/>
              <a:t>, </a:t>
            </a:r>
            <a:r>
              <a:rPr lang="en-US" sz="2000" dirty="0" err="1" smtClean="0"/>
              <a:t>Badan</a:t>
            </a:r>
            <a:r>
              <a:rPr lang="en-US" sz="2000" dirty="0" smtClean="0"/>
              <a:t> </a:t>
            </a:r>
            <a:r>
              <a:rPr lang="en-US" sz="2000" dirty="0" err="1" smtClean="0"/>
              <a:t>Perpustakaan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Arsip</a:t>
            </a:r>
            <a:r>
              <a:rPr lang="en-US" sz="2000" dirty="0" smtClean="0"/>
              <a:t> Daerah,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dirty="0" err="1" smtClean="0"/>
              <a:t>Pemerintah</a:t>
            </a:r>
            <a:r>
              <a:rPr lang="en-US" sz="2000" dirty="0" smtClean="0"/>
              <a:t> Daerah;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seluruh</a:t>
            </a:r>
            <a:r>
              <a:rPr lang="en-US" sz="2000" dirty="0" smtClean="0"/>
              <a:t> </a:t>
            </a:r>
            <a:r>
              <a:rPr lang="en-US" sz="2000" dirty="0" err="1" smtClean="0"/>
              <a:t>jenis</a:t>
            </a:r>
            <a:r>
              <a:rPr lang="en-US" sz="2000" dirty="0" smtClean="0"/>
              <a:t> </a:t>
            </a:r>
            <a:r>
              <a:rPr lang="en-US" sz="2000" dirty="0" err="1" smtClean="0"/>
              <a:t>perpustakaan</a:t>
            </a:r>
            <a:r>
              <a:rPr lang="en-US" sz="2000" dirty="0" smtClean="0"/>
              <a:t>, </a:t>
            </a:r>
            <a:r>
              <a:rPr lang="en-US" sz="2000" dirty="0" err="1" smtClean="0"/>
              <a:t>arsip</a:t>
            </a:r>
            <a:r>
              <a:rPr lang="en-US" sz="2000" dirty="0" smtClean="0"/>
              <a:t>, </a:t>
            </a:r>
            <a:r>
              <a:rPr lang="en-US" sz="2000" dirty="0" err="1" smtClean="0"/>
              <a:t>pusat</a:t>
            </a:r>
            <a:r>
              <a:rPr lang="en-US" sz="2000" dirty="0" smtClean="0"/>
              <a:t> </a:t>
            </a:r>
            <a:r>
              <a:rPr lang="en-US" sz="2000" dirty="0" err="1" smtClean="0"/>
              <a:t>dokumentasi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museum;</a:t>
            </a:r>
          </a:p>
          <a:p>
            <a:pPr marL="457200" lvl="0" indent="-457200" algn="just">
              <a:buFont typeface="+mj-lt"/>
              <a:buAutoNum type="arabicPeriod" startAt="2"/>
            </a:pPr>
            <a:r>
              <a:rPr lang="en-US" sz="2000" dirty="0" err="1"/>
              <a:t>Perpustakaan</a:t>
            </a:r>
            <a:r>
              <a:rPr lang="en-US" sz="2000" dirty="0"/>
              <a:t> </a:t>
            </a:r>
            <a:r>
              <a:rPr lang="en-US" sz="2000" dirty="0" err="1"/>
              <a:t>daerah</a:t>
            </a:r>
            <a:r>
              <a:rPr lang="en-US" sz="2000" dirty="0"/>
              <a:t> </a:t>
            </a:r>
            <a:r>
              <a:rPr lang="en-US" sz="2000" dirty="0" err="1"/>
              <a:t>mitra</a:t>
            </a:r>
            <a:r>
              <a:rPr lang="en-US" sz="2000" dirty="0"/>
              <a:t> </a:t>
            </a:r>
            <a:r>
              <a:rPr lang="en-US" sz="2000" dirty="0" err="1"/>
              <a:t>mengadopsi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 e-Library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berbagai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 </a:t>
            </a:r>
            <a:r>
              <a:rPr lang="en-US" sz="2000" dirty="0" err="1"/>
              <a:t>rutin</a:t>
            </a:r>
            <a:r>
              <a:rPr lang="en-US" sz="2000" dirty="0"/>
              <a:t> </a:t>
            </a:r>
            <a:r>
              <a:rPr lang="en-US" sz="2000" dirty="0" err="1"/>
              <a:t>setiap</a:t>
            </a:r>
            <a:r>
              <a:rPr lang="en-US" sz="2000" dirty="0"/>
              <a:t> </a:t>
            </a:r>
            <a:r>
              <a:rPr lang="en-US" sz="2000" dirty="0" err="1"/>
              <a:t>tahun</a:t>
            </a:r>
            <a:r>
              <a:rPr lang="en-US" sz="2000" dirty="0"/>
              <a:t>,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 </a:t>
            </a:r>
            <a:r>
              <a:rPr lang="en-US" sz="2000" dirty="0" err="1"/>
              <a:t>akuisisi</a:t>
            </a:r>
            <a:r>
              <a:rPr lang="en-US" sz="2000" dirty="0"/>
              <a:t>, </a:t>
            </a:r>
            <a:r>
              <a:rPr lang="en-US" sz="2000" dirty="0" err="1"/>
              <a:t>pengolahan</a:t>
            </a:r>
            <a:r>
              <a:rPr lang="en-US" sz="2000" dirty="0"/>
              <a:t>, </a:t>
            </a:r>
            <a:r>
              <a:rPr lang="en-US" sz="2000" dirty="0" err="1"/>
              <a:t>layanan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pelestarian</a:t>
            </a:r>
            <a:r>
              <a:rPr lang="en-US" sz="2000" dirty="0"/>
              <a:t> </a:t>
            </a:r>
            <a:r>
              <a:rPr lang="en-US" sz="2000" dirty="0" err="1"/>
              <a:t>bahan</a:t>
            </a:r>
            <a:r>
              <a:rPr lang="en-US" sz="2000" dirty="0"/>
              <a:t> </a:t>
            </a:r>
            <a:r>
              <a:rPr lang="en-US" sz="2000" dirty="0" err="1"/>
              <a:t>perpustakaan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dukungan</a:t>
            </a:r>
            <a:r>
              <a:rPr lang="en-US" sz="2000" dirty="0"/>
              <a:t> </a:t>
            </a:r>
            <a:r>
              <a:rPr lang="en-US" sz="2000" dirty="0" err="1"/>
              <a:t>teknologi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komunikasi</a:t>
            </a:r>
            <a:r>
              <a:rPr lang="en-US" sz="2000" dirty="0"/>
              <a:t>;</a:t>
            </a:r>
          </a:p>
          <a:p>
            <a:pPr marL="457200" lvl="0" indent="-457200" algn="just">
              <a:buFont typeface="+mj-lt"/>
              <a:buAutoNum type="arabicPeriod" startAt="2"/>
            </a:pPr>
            <a:r>
              <a:rPr lang="en-US" sz="2000" dirty="0"/>
              <a:t>Di </a:t>
            </a:r>
            <a:r>
              <a:rPr lang="en-US" sz="2000" dirty="0" err="1"/>
              <a:t>daerah</a:t>
            </a:r>
            <a:r>
              <a:rPr lang="en-US" sz="2000" dirty="0"/>
              <a:t> </a:t>
            </a:r>
            <a:r>
              <a:rPr lang="en-US" sz="2000" dirty="0" err="1"/>
              <a:t>perlu</a:t>
            </a:r>
            <a:r>
              <a:rPr lang="en-US" sz="2000" dirty="0"/>
              <a:t> </a:t>
            </a:r>
            <a:r>
              <a:rPr lang="en-US" sz="2000" dirty="0" err="1"/>
              <a:t>dukungan</a:t>
            </a:r>
            <a:r>
              <a:rPr lang="en-US" sz="2000" dirty="0"/>
              <a:t> </a:t>
            </a:r>
            <a:r>
              <a:rPr lang="en-US" sz="2000" dirty="0" err="1"/>
              <a:t>kebijakan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tersedianya</a:t>
            </a:r>
            <a:r>
              <a:rPr lang="en-US" sz="2000" dirty="0"/>
              <a:t> SDM, </a:t>
            </a:r>
            <a:r>
              <a:rPr lang="en-US" sz="2000" dirty="0" err="1"/>
              <a:t>sarana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prasarana</a:t>
            </a:r>
            <a:r>
              <a:rPr lang="en-US" sz="2000" dirty="0"/>
              <a:t>,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anggaran</a:t>
            </a:r>
            <a:r>
              <a:rPr lang="en-US" sz="2000" dirty="0"/>
              <a:t> yang </a:t>
            </a:r>
            <a:r>
              <a:rPr lang="en-US" sz="2000" dirty="0" err="1"/>
              <a:t>cukup</a:t>
            </a:r>
            <a:r>
              <a:rPr lang="en-US" sz="2000" dirty="0"/>
              <a:t> </a:t>
            </a:r>
            <a:r>
              <a:rPr lang="en-US" sz="2000" dirty="0" err="1"/>
              <a:t>guna</a:t>
            </a:r>
            <a:r>
              <a:rPr lang="en-US" sz="2000" dirty="0"/>
              <a:t>  </a:t>
            </a:r>
            <a:r>
              <a:rPr lang="en-US" sz="2000" dirty="0" err="1"/>
              <a:t>mengimplementasikan</a:t>
            </a:r>
            <a:r>
              <a:rPr lang="en-US" sz="2000" dirty="0"/>
              <a:t> e-Library di </a:t>
            </a:r>
            <a:r>
              <a:rPr lang="en-US" sz="2000" dirty="0" err="1"/>
              <a:t>perpustakaan</a:t>
            </a:r>
            <a:r>
              <a:rPr lang="en-US" sz="2000" dirty="0"/>
              <a:t> </a:t>
            </a:r>
            <a:r>
              <a:rPr lang="en-US" sz="2000" dirty="0" err="1"/>
              <a:t>masing-masing</a:t>
            </a:r>
            <a:r>
              <a:rPr lang="en-US" sz="2000" dirty="0"/>
              <a:t>;</a:t>
            </a:r>
            <a:endParaRPr lang="en-AU" sz="2000" dirty="0"/>
          </a:p>
          <a:p>
            <a:pPr marL="457200" lvl="0" indent="-457200" algn="just">
              <a:buFont typeface="+mj-lt"/>
              <a:buAutoNum type="arabicPeriod" startAt="2"/>
            </a:pPr>
            <a:r>
              <a:rPr lang="en-US" sz="2000" dirty="0" err="1" smtClean="0"/>
              <a:t>Perpustakaan</a:t>
            </a:r>
            <a:r>
              <a:rPr lang="en-US" sz="2000" dirty="0" smtClean="0"/>
              <a:t> </a:t>
            </a:r>
            <a:r>
              <a:rPr lang="en-US" sz="2000" dirty="0" err="1" smtClean="0"/>
              <a:t>umum</a:t>
            </a:r>
            <a:r>
              <a:rPr lang="en-US" sz="2000" dirty="0" smtClean="0"/>
              <a:t>, </a:t>
            </a:r>
            <a:r>
              <a:rPr lang="en-US" sz="2000" dirty="0" err="1" smtClean="0"/>
              <a:t>perpustakaan</a:t>
            </a:r>
            <a:r>
              <a:rPr lang="en-US" sz="2000" dirty="0" smtClean="0"/>
              <a:t> PT </a:t>
            </a:r>
            <a:r>
              <a:rPr lang="en-US" sz="2000" dirty="0" err="1" smtClean="0"/>
              <a:t>terus</a:t>
            </a:r>
            <a:r>
              <a:rPr lang="en-US" sz="2000" dirty="0" smtClean="0"/>
              <a:t> </a:t>
            </a:r>
            <a:r>
              <a:rPr lang="en-US" sz="2000" dirty="0" err="1" smtClean="0"/>
              <a:t>bekerjasama</a:t>
            </a:r>
            <a:r>
              <a:rPr lang="en-US" sz="2000" dirty="0" smtClean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semua</a:t>
            </a:r>
            <a:r>
              <a:rPr lang="en-US" sz="2000" dirty="0"/>
              <a:t> </a:t>
            </a:r>
            <a:r>
              <a:rPr lang="en-US" sz="2000" dirty="0" err="1"/>
              <a:t>jenis</a:t>
            </a:r>
            <a:r>
              <a:rPr lang="en-US" sz="2000" dirty="0"/>
              <a:t> </a:t>
            </a:r>
            <a:r>
              <a:rPr lang="en-US" sz="2000" dirty="0" err="1"/>
              <a:t>perpustakaan</a:t>
            </a:r>
            <a:r>
              <a:rPr lang="en-US" sz="2000" dirty="0"/>
              <a:t> yang </a:t>
            </a:r>
            <a:r>
              <a:rPr lang="en-US" sz="2000" dirty="0" err="1"/>
              <a:t>ada</a:t>
            </a:r>
            <a:r>
              <a:rPr lang="en-US" sz="2000" dirty="0"/>
              <a:t> di </a:t>
            </a:r>
            <a:r>
              <a:rPr lang="en-US" sz="2000" dirty="0" err="1"/>
              <a:t>wilayah</a:t>
            </a:r>
            <a:r>
              <a:rPr lang="en-US" sz="2000" dirty="0"/>
              <a:t> </a:t>
            </a:r>
            <a:r>
              <a:rPr lang="en-US" sz="2000" dirty="0" err="1"/>
              <a:t>masing-masing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tergabung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jaringan</a:t>
            </a:r>
            <a:r>
              <a:rPr lang="en-US" sz="2000" dirty="0"/>
              <a:t> </a:t>
            </a:r>
            <a:r>
              <a:rPr lang="en-US" sz="2000" dirty="0" smtClean="0"/>
              <a:t>Indonesia </a:t>
            </a:r>
            <a:r>
              <a:rPr lang="en-US" sz="2000" dirty="0" err="1" smtClean="0"/>
              <a:t>OneSearch</a:t>
            </a:r>
            <a:r>
              <a:rPr lang="en-US" sz="2000" dirty="0" smtClean="0"/>
              <a:t>. </a:t>
            </a:r>
            <a:endParaRPr lang="en-A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3" descr="template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1746" name="Picture 2" descr="C:\Users\Wiratna Tirtawirasta\Desktop\logo perpusnas.png"/>
          <p:cNvPicPr>
            <a:picLocks noChangeAspect="1" noChangeArrowheads="1"/>
          </p:cNvPicPr>
          <p:nvPr/>
        </p:nvPicPr>
        <p:blipFill>
          <a:blip r:embed="rId3" cstate="print">
            <a:lum bright="17000" contrast="39000"/>
          </a:blip>
          <a:srcRect/>
          <a:stretch>
            <a:fillRect/>
          </a:stretch>
        </p:blipFill>
        <p:spPr bwMode="auto">
          <a:xfrm>
            <a:off x="28875" y="0"/>
            <a:ext cx="561475" cy="502569"/>
          </a:xfrm>
          <a:prstGeom prst="rect">
            <a:avLst/>
          </a:prstGeom>
          <a:noFill/>
        </p:spPr>
      </p:pic>
      <p:sp>
        <p:nvSpPr>
          <p:cNvPr id="5" name="Rectangle 4">
            <a:hlinkClick r:id="rId4" action="ppaction://hlinkfile"/>
          </p:cNvPr>
          <p:cNvSpPr/>
          <p:nvPr/>
        </p:nvSpPr>
        <p:spPr>
          <a:xfrm>
            <a:off x="304800" y="2895600"/>
            <a:ext cx="8610600" cy="1261884"/>
          </a:xfrm>
          <a:prstGeom prst="rect">
            <a:avLst/>
          </a:prstGeom>
          <a:solidFill>
            <a:schemeClr val="accent3">
              <a:lumMod val="40000"/>
              <a:lumOff val="60000"/>
              <a:alpha val="7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i="1" dirty="0" smtClean="0">
                <a:latin typeface="Monotype Corsiva" pitchFamily="66" charset="0"/>
              </a:rPr>
              <a:t>The Window of the World</a:t>
            </a:r>
          </a:p>
          <a:p>
            <a:pPr algn="ctr"/>
            <a:r>
              <a:rPr lang="en-US" sz="2800" b="1" dirty="0" smtClean="0"/>
              <a:t>New Building of the National Library of Indonesia</a:t>
            </a:r>
            <a:r>
              <a:rPr lang="en-US" sz="3200" b="1" dirty="0" smtClean="0"/>
              <a:t> </a:t>
            </a:r>
            <a:endParaRPr lang="en-A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 descr="template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5" name="Subtitle 5"/>
          <p:cNvSpPr>
            <a:spLocks noGrp="1"/>
          </p:cNvSpPr>
          <p:nvPr>
            <p:ph type="subTitle" idx="1"/>
          </p:nvPr>
        </p:nvSpPr>
        <p:spPr>
          <a:xfrm>
            <a:off x="381000" y="1371600"/>
            <a:ext cx="8458200" cy="3200400"/>
          </a:xfrm>
        </p:spPr>
        <p:txBody>
          <a:bodyPr/>
          <a:lstStyle/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AU" sz="2000" dirty="0" err="1" smtClean="0">
                <a:solidFill>
                  <a:srgbClr val="002060"/>
                </a:solidFill>
              </a:rPr>
              <a:t>Perpustakaan</a:t>
            </a:r>
            <a:r>
              <a:rPr lang="en-AU" sz="2000" dirty="0" smtClean="0">
                <a:solidFill>
                  <a:srgbClr val="002060"/>
                </a:solidFill>
              </a:rPr>
              <a:t> Digital </a:t>
            </a:r>
            <a:r>
              <a:rPr lang="en-AU" sz="2000" dirty="0" err="1" smtClean="0">
                <a:solidFill>
                  <a:srgbClr val="002060"/>
                </a:solidFill>
              </a:rPr>
              <a:t>Nasional</a:t>
            </a:r>
            <a:r>
              <a:rPr lang="en-AU" sz="2000" dirty="0" smtClean="0">
                <a:solidFill>
                  <a:srgbClr val="002060"/>
                </a:solidFill>
              </a:rPr>
              <a:t> Indonesia </a:t>
            </a:r>
            <a:r>
              <a:rPr lang="en-AU" sz="2000" dirty="0" err="1" smtClean="0">
                <a:solidFill>
                  <a:srgbClr val="002060"/>
                </a:solidFill>
              </a:rPr>
              <a:t>merupakan</a:t>
            </a:r>
            <a:r>
              <a:rPr lang="en-AU" sz="2000" dirty="0" smtClean="0">
                <a:solidFill>
                  <a:srgbClr val="002060"/>
                </a:solidFill>
              </a:rPr>
              <a:t> program  </a:t>
            </a:r>
            <a:r>
              <a:rPr lang="en-AU" sz="2000" dirty="0" err="1" smtClean="0">
                <a:solidFill>
                  <a:srgbClr val="002060"/>
                </a:solidFill>
              </a:rPr>
              <a:t>prioritas</a:t>
            </a:r>
            <a:r>
              <a:rPr lang="en-AU" sz="2000" dirty="0" smtClean="0">
                <a:solidFill>
                  <a:srgbClr val="002060"/>
                </a:solidFill>
              </a:rPr>
              <a:t> </a:t>
            </a:r>
            <a:r>
              <a:rPr lang="en-AU" sz="2000" dirty="0" err="1" smtClean="0">
                <a:solidFill>
                  <a:srgbClr val="002060"/>
                </a:solidFill>
              </a:rPr>
              <a:t>Perpustakaan</a:t>
            </a:r>
            <a:r>
              <a:rPr lang="en-AU" sz="2000" dirty="0" smtClean="0">
                <a:solidFill>
                  <a:srgbClr val="002060"/>
                </a:solidFill>
              </a:rPr>
              <a:t> </a:t>
            </a:r>
            <a:r>
              <a:rPr lang="en-AU" sz="2000" dirty="0" err="1" smtClean="0">
                <a:solidFill>
                  <a:srgbClr val="002060"/>
                </a:solidFill>
              </a:rPr>
              <a:t>Nasional</a:t>
            </a:r>
            <a:r>
              <a:rPr lang="en-AU" sz="2000" dirty="0">
                <a:solidFill>
                  <a:srgbClr val="002060"/>
                </a:solidFill>
              </a:rPr>
              <a:t> yang </a:t>
            </a:r>
            <a:r>
              <a:rPr lang="en-AU" sz="2000" dirty="0" err="1">
                <a:solidFill>
                  <a:srgbClr val="002060"/>
                </a:solidFill>
              </a:rPr>
              <a:t>tertuang</a:t>
            </a:r>
            <a:r>
              <a:rPr lang="en-AU" sz="2000" dirty="0">
                <a:solidFill>
                  <a:srgbClr val="002060"/>
                </a:solidFill>
              </a:rPr>
              <a:t> </a:t>
            </a:r>
            <a:r>
              <a:rPr lang="en-AU" sz="2000" dirty="0" err="1">
                <a:solidFill>
                  <a:srgbClr val="002060"/>
                </a:solidFill>
              </a:rPr>
              <a:t>dalam</a:t>
            </a:r>
            <a:r>
              <a:rPr lang="en-AU" sz="2000" dirty="0">
                <a:solidFill>
                  <a:srgbClr val="002060"/>
                </a:solidFill>
              </a:rPr>
              <a:t> </a:t>
            </a:r>
            <a:r>
              <a:rPr lang="en-AU" sz="2000" dirty="0" err="1">
                <a:solidFill>
                  <a:srgbClr val="002060"/>
                </a:solidFill>
              </a:rPr>
              <a:t>Rencana</a:t>
            </a:r>
            <a:r>
              <a:rPr lang="en-AU" sz="2000" dirty="0">
                <a:solidFill>
                  <a:srgbClr val="002060"/>
                </a:solidFill>
              </a:rPr>
              <a:t> </a:t>
            </a:r>
            <a:r>
              <a:rPr lang="en-AU" sz="2000" dirty="0" err="1">
                <a:solidFill>
                  <a:srgbClr val="002060"/>
                </a:solidFill>
              </a:rPr>
              <a:t>Strategis</a:t>
            </a:r>
            <a:r>
              <a:rPr lang="en-AU" sz="2000" dirty="0">
                <a:solidFill>
                  <a:srgbClr val="002060"/>
                </a:solidFill>
              </a:rPr>
              <a:t> (</a:t>
            </a:r>
            <a:r>
              <a:rPr lang="en-AU" sz="2000" dirty="0" err="1">
                <a:solidFill>
                  <a:srgbClr val="002060"/>
                </a:solidFill>
              </a:rPr>
              <a:t>Renstra</a:t>
            </a:r>
            <a:r>
              <a:rPr lang="en-AU" sz="2000" dirty="0">
                <a:solidFill>
                  <a:srgbClr val="002060"/>
                </a:solidFill>
              </a:rPr>
              <a:t>) </a:t>
            </a:r>
            <a:r>
              <a:rPr lang="en-AU" sz="2000" dirty="0" err="1">
                <a:solidFill>
                  <a:srgbClr val="002060"/>
                </a:solidFill>
              </a:rPr>
              <a:t>Perpusnas</a:t>
            </a:r>
            <a:r>
              <a:rPr lang="en-AU" sz="2000" dirty="0">
                <a:solidFill>
                  <a:srgbClr val="002060"/>
                </a:solidFill>
              </a:rPr>
              <a:t> 2010-2014. </a:t>
            </a:r>
            <a:endParaRPr lang="en-AU" sz="2000" dirty="0" smtClean="0">
              <a:solidFill>
                <a:srgbClr val="002060"/>
              </a:solidFill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rgbClr val="002060"/>
                </a:solidFill>
              </a:rPr>
              <a:t>Program </a:t>
            </a:r>
            <a:r>
              <a:rPr lang="en-AU" sz="2000" dirty="0" err="1" smtClean="0">
                <a:solidFill>
                  <a:srgbClr val="002060"/>
                </a:solidFill>
              </a:rPr>
              <a:t>secara</a:t>
            </a:r>
            <a:r>
              <a:rPr lang="en-AU" sz="2000" dirty="0" smtClean="0">
                <a:solidFill>
                  <a:srgbClr val="002060"/>
                </a:solidFill>
              </a:rPr>
              <a:t> </a:t>
            </a:r>
            <a:r>
              <a:rPr lang="en-AU" sz="2000" dirty="0" err="1" smtClean="0">
                <a:solidFill>
                  <a:srgbClr val="002060"/>
                </a:solidFill>
              </a:rPr>
              <a:t>khusus</a:t>
            </a:r>
            <a:r>
              <a:rPr lang="en-AU" sz="2000" dirty="0">
                <a:solidFill>
                  <a:srgbClr val="002060"/>
                </a:solidFill>
              </a:rPr>
              <a:t> </a:t>
            </a:r>
            <a:r>
              <a:rPr lang="en-AU" sz="2000" dirty="0" err="1" smtClean="0">
                <a:solidFill>
                  <a:srgbClr val="002060"/>
                </a:solidFill>
              </a:rPr>
              <a:t>dalam</a:t>
            </a:r>
            <a:r>
              <a:rPr lang="en-AU" sz="2000" dirty="0" smtClean="0">
                <a:solidFill>
                  <a:srgbClr val="002060"/>
                </a:solidFill>
              </a:rPr>
              <a:t> Grand </a:t>
            </a:r>
            <a:r>
              <a:rPr lang="en-AU" sz="2000" dirty="0">
                <a:solidFill>
                  <a:srgbClr val="002060"/>
                </a:solidFill>
              </a:rPr>
              <a:t>Design e-Library </a:t>
            </a:r>
            <a:r>
              <a:rPr lang="en-AU" sz="2000" dirty="0" smtClean="0">
                <a:solidFill>
                  <a:srgbClr val="002060"/>
                </a:solidFill>
              </a:rPr>
              <a:t>2010-2014 </a:t>
            </a:r>
            <a:r>
              <a:rPr lang="en-AU" sz="2000" dirty="0" err="1" smtClean="0">
                <a:solidFill>
                  <a:srgbClr val="002060"/>
                </a:solidFill>
              </a:rPr>
              <a:t>dengan</a:t>
            </a:r>
            <a:r>
              <a:rPr lang="en-AU" sz="2000" dirty="0" smtClean="0">
                <a:solidFill>
                  <a:srgbClr val="002060"/>
                </a:solidFill>
              </a:rPr>
              <a:t> </a:t>
            </a:r>
            <a:r>
              <a:rPr lang="en-AU" sz="2000" dirty="0" err="1" smtClean="0">
                <a:solidFill>
                  <a:srgbClr val="002060"/>
                </a:solidFill>
              </a:rPr>
              <a:t>konsep</a:t>
            </a:r>
            <a:r>
              <a:rPr lang="en-AU" sz="2000" dirty="0" smtClean="0">
                <a:solidFill>
                  <a:srgbClr val="002060"/>
                </a:solidFill>
              </a:rPr>
              <a:t> </a:t>
            </a:r>
            <a:r>
              <a:rPr lang="en-AU" sz="2000" dirty="0" err="1" smtClean="0">
                <a:solidFill>
                  <a:srgbClr val="002060"/>
                </a:solidFill>
              </a:rPr>
              <a:t>integrasi</a:t>
            </a:r>
            <a:r>
              <a:rPr lang="en-AU" sz="2000" dirty="0" smtClean="0">
                <a:solidFill>
                  <a:srgbClr val="002060"/>
                </a:solidFill>
              </a:rPr>
              <a:t> </a:t>
            </a:r>
            <a:r>
              <a:rPr lang="en-AU" sz="2000" dirty="0" err="1" smtClean="0">
                <a:solidFill>
                  <a:srgbClr val="002060"/>
                </a:solidFill>
              </a:rPr>
              <a:t>antarperpustakaan</a:t>
            </a:r>
            <a:r>
              <a:rPr lang="en-AU" sz="2000" dirty="0" smtClean="0">
                <a:solidFill>
                  <a:srgbClr val="002060"/>
                </a:solidFill>
              </a:rPr>
              <a:t>. </a:t>
            </a:r>
            <a:r>
              <a:rPr lang="en-AU" sz="2000" dirty="0" err="1" smtClean="0">
                <a:solidFill>
                  <a:srgbClr val="002060"/>
                </a:solidFill>
              </a:rPr>
              <a:t>Sasaran</a:t>
            </a:r>
            <a:r>
              <a:rPr lang="en-AU" sz="2000" dirty="0" smtClean="0">
                <a:solidFill>
                  <a:srgbClr val="002060"/>
                </a:solidFill>
              </a:rPr>
              <a:t> </a:t>
            </a:r>
            <a:r>
              <a:rPr lang="en-AU" sz="2000" dirty="0" err="1" smtClean="0">
                <a:solidFill>
                  <a:srgbClr val="002060"/>
                </a:solidFill>
              </a:rPr>
              <a:t>kerjasama</a:t>
            </a:r>
            <a:r>
              <a:rPr lang="en-AU" sz="2000" dirty="0" smtClean="0">
                <a:solidFill>
                  <a:srgbClr val="002060"/>
                </a:solidFill>
              </a:rPr>
              <a:t> </a:t>
            </a:r>
            <a:r>
              <a:rPr lang="en-AU" sz="2000" dirty="0" err="1" smtClean="0">
                <a:solidFill>
                  <a:srgbClr val="002060"/>
                </a:solidFill>
              </a:rPr>
              <a:t>fokus</a:t>
            </a:r>
            <a:r>
              <a:rPr lang="en-AU" sz="2000" dirty="0" smtClean="0">
                <a:solidFill>
                  <a:srgbClr val="002060"/>
                </a:solidFill>
              </a:rPr>
              <a:t> </a:t>
            </a:r>
            <a:r>
              <a:rPr lang="en-AU" sz="2000" dirty="0" err="1" smtClean="0">
                <a:solidFill>
                  <a:srgbClr val="002060"/>
                </a:solidFill>
              </a:rPr>
              <a:t>pada</a:t>
            </a:r>
            <a:r>
              <a:rPr lang="en-AU" sz="2000" dirty="0" smtClean="0">
                <a:solidFill>
                  <a:srgbClr val="002060"/>
                </a:solidFill>
              </a:rPr>
              <a:t> </a:t>
            </a:r>
            <a:r>
              <a:rPr lang="en-AU" sz="2000" dirty="0" err="1" smtClean="0">
                <a:solidFill>
                  <a:srgbClr val="002060"/>
                </a:solidFill>
              </a:rPr>
              <a:t>perpustakaan</a:t>
            </a:r>
            <a:r>
              <a:rPr lang="en-AU" sz="2000" dirty="0" smtClean="0">
                <a:solidFill>
                  <a:srgbClr val="002060"/>
                </a:solidFill>
              </a:rPr>
              <a:t> </a:t>
            </a:r>
            <a:r>
              <a:rPr lang="en-AU" sz="2000" dirty="0" err="1" smtClean="0">
                <a:solidFill>
                  <a:srgbClr val="002060"/>
                </a:solidFill>
              </a:rPr>
              <a:t>umum</a:t>
            </a:r>
            <a:r>
              <a:rPr lang="en-AU" sz="2000" dirty="0" smtClean="0">
                <a:solidFill>
                  <a:srgbClr val="002060"/>
                </a:solidFill>
              </a:rPr>
              <a:t>.  </a:t>
            </a:r>
            <a:endParaRPr lang="en-AU" sz="2000" dirty="0" smtClean="0">
              <a:solidFill>
                <a:srgbClr val="002060"/>
              </a:solidFill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rgbClr val="002060"/>
                </a:solidFill>
              </a:rPr>
              <a:t>Program </a:t>
            </a:r>
            <a:r>
              <a:rPr lang="en-AU" sz="2000" dirty="0" err="1" smtClean="0">
                <a:solidFill>
                  <a:srgbClr val="002060"/>
                </a:solidFill>
              </a:rPr>
              <a:t>berlanjut</a:t>
            </a:r>
            <a:r>
              <a:rPr lang="en-AU" sz="2000" dirty="0" smtClean="0">
                <a:solidFill>
                  <a:srgbClr val="002060"/>
                </a:solidFill>
              </a:rPr>
              <a:t> </a:t>
            </a:r>
            <a:r>
              <a:rPr lang="en-AU" sz="2000" dirty="0" err="1" smtClean="0">
                <a:solidFill>
                  <a:srgbClr val="002060"/>
                </a:solidFill>
              </a:rPr>
              <a:t>melalui</a:t>
            </a:r>
            <a:r>
              <a:rPr lang="en-AU" sz="2000" dirty="0" smtClean="0">
                <a:solidFill>
                  <a:srgbClr val="002060"/>
                </a:solidFill>
              </a:rPr>
              <a:t> Grand design e-Library 2015- </a:t>
            </a:r>
            <a:r>
              <a:rPr lang="en-AU" sz="2000" dirty="0" smtClean="0">
                <a:solidFill>
                  <a:srgbClr val="002060"/>
                </a:solidFill>
              </a:rPr>
              <a:t>2019 </a:t>
            </a:r>
            <a:r>
              <a:rPr lang="en-AU" sz="2000" dirty="0" err="1" smtClean="0">
                <a:solidFill>
                  <a:srgbClr val="002060"/>
                </a:solidFill>
              </a:rPr>
              <a:t>dengan</a:t>
            </a:r>
            <a:r>
              <a:rPr lang="en-AU" sz="2000" dirty="0" smtClean="0">
                <a:solidFill>
                  <a:srgbClr val="002060"/>
                </a:solidFill>
              </a:rPr>
              <a:t> </a:t>
            </a:r>
            <a:r>
              <a:rPr lang="en-AU" sz="2000" dirty="0" err="1" smtClean="0">
                <a:solidFill>
                  <a:srgbClr val="002060"/>
                </a:solidFill>
              </a:rPr>
              <a:t>konsep</a:t>
            </a:r>
            <a:r>
              <a:rPr lang="en-AU" sz="2000" dirty="0" smtClean="0">
                <a:solidFill>
                  <a:srgbClr val="002060"/>
                </a:solidFill>
              </a:rPr>
              <a:t> </a:t>
            </a:r>
            <a:r>
              <a:rPr lang="en-AU" sz="2000" dirty="0" err="1" smtClean="0">
                <a:solidFill>
                  <a:srgbClr val="002060"/>
                </a:solidFill>
              </a:rPr>
              <a:t>interoperabilitas</a:t>
            </a:r>
            <a:r>
              <a:rPr lang="en-AU" sz="2000" dirty="0" smtClean="0">
                <a:solidFill>
                  <a:srgbClr val="002060"/>
                </a:solidFill>
              </a:rPr>
              <a:t> </a:t>
            </a:r>
            <a:r>
              <a:rPr lang="en-AU" sz="2000" dirty="0" err="1" smtClean="0">
                <a:solidFill>
                  <a:srgbClr val="002060"/>
                </a:solidFill>
              </a:rPr>
              <a:t>antarperpustakaan</a:t>
            </a:r>
            <a:r>
              <a:rPr lang="en-AU" sz="2000" dirty="0" smtClean="0">
                <a:solidFill>
                  <a:srgbClr val="002060"/>
                </a:solidFill>
              </a:rPr>
              <a:t>. </a:t>
            </a:r>
            <a:r>
              <a:rPr lang="en-AU" sz="2000" dirty="0" err="1" smtClean="0">
                <a:solidFill>
                  <a:srgbClr val="002060"/>
                </a:solidFill>
              </a:rPr>
              <a:t>Sasaran</a:t>
            </a:r>
            <a:r>
              <a:rPr lang="en-AU" sz="2000" dirty="0" smtClean="0">
                <a:solidFill>
                  <a:srgbClr val="002060"/>
                </a:solidFill>
              </a:rPr>
              <a:t> </a:t>
            </a:r>
            <a:r>
              <a:rPr lang="en-AU" sz="2000" dirty="0" err="1" smtClean="0">
                <a:solidFill>
                  <a:srgbClr val="002060"/>
                </a:solidFill>
              </a:rPr>
              <a:t>kerjasama</a:t>
            </a:r>
            <a:r>
              <a:rPr lang="en-AU" sz="2000" dirty="0" smtClean="0">
                <a:solidFill>
                  <a:srgbClr val="002060"/>
                </a:solidFill>
              </a:rPr>
              <a:t> </a:t>
            </a:r>
            <a:r>
              <a:rPr lang="en-AU" sz="2000" dirty="0" err="1" smtClean="0">
                <a:solidFill>
                  <a:srgbClr val="002060"/>
                </a:solidFill>
              </a:rPr>
              <a:t>fokus</a:t>
            </a:r>
            <a:r>
              <a:rPr lang="en-AU" sz="2000" dirty="0" smtClean="0">
                <a:solidFill>
                  <a:srgbClr val="002060"/>
                </a:solidFill>
              </a:rPr>
              <a:t> </a:t>
            </a:r>
            <a:r>
              <a:rPr lang="en-AU" sz="2000" dirty="0" err="1" smtClean="0">
                <a:solidFill>
                  <a:srgbClr val="002060"/>
                </a:solidFill>
              </a:rPr>
              <a:t>pada</a:t>
            </a:r>
            <a:r>
              <a:rPr lang="en-AU" sz="2000" dirty="0" smtClean="0">
                <a:solidFill>
                  <a:srgbClr val="002060"/>
                </a:solidFill>
              </a:rPr>
              <a:t> </a:t>
            </a:r>
            <a:r>
              <a:rPr lang="en-AU" sz="2000" dirty="0" err="1" smtClean="0">
                <a:solidFill>
                  <a:srgbClr val="002060"/>
                </a:solidFill>
              </a:rPr>
              <a:t>perpustakaan</a:t>
            </a:r>
            <a:r>
              <a:rPr lang="en-AU" sz="2000" dirty="0" smtClean="0">
                <a:solidFill>
                  <a:srgbClr val="002060"/>
                </a:solidFill>
              </a:rPr>
              <a:t> </a:t>
            </a:r>
            <a:r>
              <a:rPr lang="en-AU" sz="2000" dirty="0" err="1" smtClean="0">
                <a:solidFill>
                  <a:srgbClr val="002060"/>
                </a:solidFill>
              </a:rPr>
              <a:t>perguruan</a:t>
            </a:r>
            <a:r>
              <a:rPr lang="en-AU" sz="2000" dirty="0" smtClean="0">
                <a:solidFill>
                  <a:srgbClr val="002060"/>
                </a:solidFill>
              </a:rPr>
              <a:t> </a:t>
            </a:r>
            <a:r>
              <a:rPr lang="en-AU" sz="2000" dirty="0" err="1" smtClean="0">
                <a:solidFill>
                  <a:srgbClr val="002060"/>
                </a:solidFill>
              </a:rPr>
              <a:t>tinggi</a:t>
            </a:r>
            <a:r>
              <a:rPr lang="en-AU" sz="2000" dirty="0" smtClean="0">
                <a:solidFill>
                  <a:srgbClr val="002060"/>
                </a:solidFill>
              </a:rPr>
              <a:t> </a:t>
            </a:r>
            <a:r>
              <a:rPr lang="en-AU" sz="2000" dirty="0" err="1" smtClean="0">
                <a:solidFill>
                  <a:srgbClr val="002060"/>
                </a:solidFill>
              </a:rPr>
              <a:t>dan</a:t>
            </a:r>
            <a:r>
              <a:rPr lang="en-AU" sz="2000" dirty="0" smtClean="0">
                <a:solidFill>
                  <a:srgbClr val="002060"/>
                </a:solidFill>
              </a:rPr>
              <a:t> </a:t>
            </a:r>
            <a:r>
              <a:rPr lang="en-AU" sz="2000" dirty="0" err="1" smtClean="0">
                <a:solidFill>
                  <a:srgbClr val="002060"/>
                </a:solidFill>
              </a:rPr>
              <a:t>perpustakaah</a:t>
            </a:r>
            <a:r>
              <a:rPr lang="en-AU" sz="2000" dirty="0" smtClean="0">
                <a:solidFill>
                  <a:srgbClr val="002060"/>
                </a:solidFill>
              </a:rPr>
              <a:t> </a:t>
            </a:r>
            <a:r>
              <a:rPr lang="en-AU" sz="2000" dirty="0" err="1" smtClean="0">
                <a:solidFill>
                  <a:srgbClr val="002060"/>
                </a:solidFill>
              </a:rPr>
              <a:t>khusus</a:t>
            </a:r>
            <a:r>
              <a:rPr lang="en-AU" sz="2000" dirty="0" smtClean="0">
                <a:solidFill>
                  <a:srgbClr val="002060"/>
                </a:solidFill>
              </a:rPr>
              <a:t>.</a:t>
            </a:r>
            <a:endParaRPr lang="en-US" sz="2000" dirty="0" smtClean="0">
              <a:solidFill>
                <a:srgbClr val="002060"/>
              </a:solidFill>
            </a:endParaRPr>
          </a:p>
          <a:p>
            <a:pPr algn="l" eaLnBrk="1" hangingPunct="1"/>
            <a:endParaRPr lang="en-US" sz="2800" dirty="0" smtClean="0">
              <a:solidFill>
                <a:srgbClr val="00206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4563" y="454800"/>
            <a:ext cx="7924800" cy="9080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err="1" smtClean="0"/>
              <a:t>Pendahuluan</a:t>
            </a:r>
            <a:r>
              <a:rPr lang="en-US" sz="3200" b="1" dirty="0" smtClean="0"/>
              <a:t> </a:t>
            </a:r>
            <a:r>
              <a:rPr lang="en-GB" sz="4000" dirty="0" smtClean="0">
                <a:latin typeface="+mj-lt"/>
                <a:ea typeface="+mj-ea"/>
                <a:cs typeface="+mj-cs"/>
              </a:rPr>
              <a:t> </a:t>
            </a:r>
            <a:endParaRPr lang="en-GB" sz="3800" dirty="0">
              <a:latin typeface="+mj-lt"/>
              <a:ea typeface="+mj-ea"/>
              <a:cs typeface="+mj-cs"/>
            </a:endParaRPr>
          </a:p>
        </p:txBody>
      </p:sp>
      <p:pic>
        <p:nvPicPr>
          <p:cNvPr id="22" name="Picture 2" descr="C:\Users\Wiratna Tirtawirasta\Desktop\logo perpusnas.png"/>
          <p:cNvPicPr>
            <a:picLocks noChangeAspect="1" noChangeArrowheads="1"/>
          </p:cNvPicPr>
          <p:nvPr/>
        </p:nvPicPr>
        <p:blipFill>
          <a:blip r:embed="rId3" cstate="print">
            <a:lum bright="17000" contrast="39000"/>
          </a:blip>
          <a:srcRect/>
          <a:stretch>
            <a:fillRect/>
          </a:stretch>
        </p:blipFill>
        <p:spPr bwMode="auto">
          <a:xfrm>
            <a:off x="28875" y="0"/>
            <a:ext cx="561475" cy="502569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8544984"/>
              </p:ext>
            </p:extLst>
          </p:nvPr>
        </p:nvGraphicFramePr>
        <p:xfrm>
          <a:off x="2438400" y="4495800"/>
          <a:ext cx="4114800" cy="185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template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79" y="1620580"/>
            <a:ext cx="8077853" cy="38658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0779" y="548680"/>
            <a:ext cx="8077853" cy="52322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rgbClr val="FFFF00"/>
                </a:solidFill>
              </a:rPr>
              <a:t>Road Map Grand Design e-library 2010 – 2014</a:t>
            </a:r>
            <a:endParaRPr lang="en-A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67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Content Placeholder 3" descr="templat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68" descr="goldencd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0313" y="3992563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Rectangle 83"/>
          <p:cNvSpPr/>
          <p:nvPr/>
        </p:nvSpPr>
        <p:spPr>
          <a:xfrm>
            <a:off x="2743200" y="762000"/>
            <a:ext cx="6096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38150" y="793750"/>
            <a:ext cx="1954213" cy="584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cs typeface="+mn-cs"/>
              </a:rPr>
              <a:t>PERPUSTAKAAN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cs typeface="+mn-cs"/>
              </a:rPr>
              <a:t>NASIONAL RI</a:t>
            </a:r>
          </a:p>
        </p:txBody>
      </p:sp>
      <p:cxnSp>
        <p:nvCxnSpPr>
          <p:cNvPr id="21" name="Shape 20"/>
          <p:cNvCxnSpPr>
            <a:stCxn id="4" idx="3"/>
            <a:endCxn id="13317" idx="1"/>
          </p:cNvCxnSpPr>
          <p:nvPr/>
        </p:nvCxnSpPr>
        <p:spPr>
          <a:xfrm flipV="1">
            <a:off x="2392363" y="1014413"/>
            <a:ext cx="350837" cy="71437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7" name="TextBox 17"/>
          <p:cNvSpPr txBox="1">
            <a:spLocks noChangeArrowheads="1"/>
          </p:cNvSpPr>
          <p:nvPr/>
        </p:nvSpPr>
        <p:spPr bwMode="auto">
          <a:xfrm>
            <a:off x="2743200" y="814388"/>
            <a:ext cx="6096000" cy="4000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  <a:cs typeface="+mn-cs"/>
              </a:rPr>
              <a:t>STRATEGI PENGEMBANGAN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5800" y="2601913"/>
            <a:ext cx="2057400" cy="336550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latin typeface="Calibri" pitchFamily="34" charset="0"/>
                <a:cs typeface="+mn-cs"/>
              </a:rPr>
              <a:t>STANDAR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2938" y="3273425"/>
            <a:ext cx="2100262" cy="336550"/>
          </a:xfrm>
          <a:prstGeom prst="rect">
            <a:avLst/>
          </a:prstGeom>
          <a:solidFill>
            <a:srgbClr val="00B0F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latin typeface="Calibri" pitchFamily="34" charset="0"/>
                <a:cs typeface="+mn-cs"/>
              </a:rPr>
              <a:t>INFRASTRUKTUR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2938" y="3943350"/>
            <a:ext cx="2100262" cy="336550"/>
          </a:xfrm>
          <a:prstGeom prst="rect">
            <a:avLst/>
          </a:prstGeom>
          <a:solidFill>
            <a:srgbClr val="7030A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  <a:t>LAYANAN ONLINE </a:t>
            </a:r>
            <a:endParaRPr lang="en-US" sz="1600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2938" y="4614863"/>
            <a:ext cx="2100262" cy="307975"/>
          </a:xfrm>
          <a:prstGeom prst="rect">
            <a:avLst/>
          </a:prstGeom>
          <a:solidFill>
            <a:srgbClr val="C0000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KOLEKSI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 DIGITAL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2938" y="5284788"/>
            <a:ext cx="2100262" cy="33655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+mn-cs"/>
              </a:rPr>
              <a:t>SDM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200" y="1828800"/>
            <a:ext cx="2286000" cy="33813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00"/>
                </a:solidFill>
                <a:latin typeface="+mn-lt"/>
                <a:cs typeface="+mn-cs"/>
              </a:rPr>
              <a:t>INTERNAL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73463" y="2601913"/>
            <a:ext cx="2286000" cy="3365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SOSIALISASI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76600" y="1828800"/>
            <a:ext cx="2590800" cy="3698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FF00"/>
                </a:solidFill>
                <a:latin typeface="Calibri" pitchFamily="34" charset="0"/>
                <a:cs typeface="+mn-cs"/>
              </a:rPr>
              <a:t>EKSTERNAL/MITRA</a:t>
            </a:r>
          </a:p>
        </p:txBody>
      </p:sp>
      <p:sp>
        <p:nvSpPr>
          <p:cNvPr id="32" name="TextBox 31">
            <a:hlinkClick r:id="" action="ppaction://noaction"/>
          </p:cNvPr>
          <p:cNvSpPr txBox="1"/>
          <p:nvPr/>
        </p:nvSpPr>
        <p:spPr>
          <a:xfrm>
            <a:off x="3573463" y="3287713"/>
            <a:ext cx="2286000" cy="336550"/>
          </a:xfrm>
          <a:prstGeom prst="rect">
            <a:avLst/>
          </a:prstGeom>
          <a:solidFill>
            <a:srgbClr val="00B0F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alibri" pitchFamily="34" charset="0"/>
                <a:cs typeface="+mn-cs"/>
              </a:rPr>
              <a:t>INFRASTRUKTUR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73463" y="3973513"/>
            <a:ext cx="2286000" cy="338137"/>
          </a:xfrm>
          <a:prstGeom prst="rect">
            <a:avLst/>
          </a:prstGeom>
          <a:solidFill>
            <a:srgbClr val="C0000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KOLEKSI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 DIGITAL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73463" y="4659313"/>
            <a:ext cx="2286000" cy="33655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+mn-cs"/>
              </a:rPr>
              <a:t>SDM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38913" y="2601913"/>
            <a:ext cx="2286000" cy="33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latin typeface="Calibri" pitchFamily="34" charset="0"/>
                <a:cs typeface="+mn-cs"/>
              </a:rPr>
              <a:t>INFRASTRUKTUR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24600" y="1828800"/>
            <a:ext cx="2500313" cy="3381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00"/>
                </a:solidFill>
                <a:latin typeface="+mn-lt"/>
                <a:cs typeface="+mn-cs"/>
              </a:rPr>
              <a:t>JEJARING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38913" y="3287713"/>
            <a:ext cx="2286000" cy="3365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alibri" pitchFamily="34" charset="0"/>
                <a:cs typeface="+mn-cs"/>
              </a:rPr>
              <a:t>KERJA SAMA</a:t>
            </a:r>
          </a:p>
        </p:txBody>
      </p:sp>
      <p:cxnSp>
        <p:nvCxnSpPr>
          <p:cNvPr id="41" name="Elbow Connector 40"/>
          <p:cNvCxnSpPr>
            <a:stCxn id="13317" idx="2"/>
            <a:endCxn id="29" idx="0"/>
          </p:cNvCxnSpPr>
          <p:nvPr/>
        </p:nvCxnSpPr>
        <p:spPr>
          <a:xfrm rot="5400000">
            <a:off x="3388519" y="-573881"/>
            <a:ext cx="614362" cy="4191000"/>
          </a:xfrm>
          <a:prstGeom prst="bentConnector3">
            <a:avLst>
              <a:gd name="adj1" fmla="val 50000"/>
            </a:avLst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7" name="Elbow Connector 42"/>
          <p:cNvCxnSpPr>
            <a:cxnSpLocks noChangeShapeType="1"/>
            <a:stCxn id="13317" idx="2"/>
            <a:endCxn id="31" idx="0"/>
          </p:cNvCxnSpPr>
          <p:nvPr/>
        </p:nvCxnSpPr>
        <p:spPr bwMode="auto">
          <a:xfrm rot="5400000">
            <a:off x="4874419" y="912019"/>
            <a:ext cx="614362" cy="1219200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rgbClr val="4A452A"/>
            </a:solidFill>
            <a:miter lim="800000"/>
            <a:headEnd/>
            <a:tailEnd/>
          </a:ln>
        </p:spPr>
      </p:cxnSp>
      <p:cxnSp>
        <p:nvCxnSpPr>
          <p:cNvPr id="47" name="Elbow Connector 46"/>
          <p:cNvCxnSpPr>
            <a:stCxn id="13317" idx="2"/>
            <a:endCxn id="37" idx="0"/>
          </p:cNvCxnSpPr>
          <p:nvPr/>
        </p:nvCxnSpPr>
        <p:spPr>
          <a:xfrm rot="16200000" flipH="1">
            <a:off x="6375401" y="630237"/>
            <a:ext cx="614362" cy="1782763"/>
          </a:xfrm>
          <a:prstGeom prst="bentConnector3">
            <a:avLst>
              <a:gd name="adj1" fmla="val 50000"/>
            </a:avLst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9" name="Elbow Connector 50"/>
          <p:cNvCxnSpPr>
            <a:cxnSpLocks noChangeShapeType="1"/>
            <a:stCxn id="29" idx="2"/>
            <a:endCxn id="23" idx="1"/>
          </p:cNvCxnSpPr>
          <p:nvPr/>
        </p:nvCxnSpPr>
        <p:spPr bwMode="auto">
          <a:xfrm rot="5400000">
            <a:off x="841375" y="2011363"/>
            <a:ext cx="603250" cy="914400"/>
          </a:xfrm>
          <a:prstGeom prst="bentConnector4">
            <a:avLst>
              <a:gd name="adj1" fmla="val 36042"/>
              <a:gd name="adj2" fmla="val 125000"/>
            </a:avLst>
          </a:prstGeom>
          <a:noFill/>
          <a:ln w="28575" algn="ctr">
            <a:solidFill>
              <a:srgbClr val="4A452A"/>
            </a:solidFill>
            <a:miter lim="800000"/>
            <a:headEnd/>
            <a:tailEnd/>
          </a:ln>
        </p:spPr>
      </p:cxnSp>
      <p:cxnSp>
        <p:nvCxnSpPr>
          <p:cNvPr id="54" name="Elbow Connector 50"/>
          <p:cNvCxnSpPr/>
          <p:nvPr/>
        </p:nvCxnSpPr>
        <p:spPr>
          <a:xfrm rot="10800000" flipV="1">
            <a:off x="649288" y="2787650"/>
            <a:ext cx="42862" cy="669925"/>
          </a:xfrm>
          <a:prstGeom prst="bentConnector3">
            <a:avLst>
              <a:gd name="adj1" fmla="val 543875"/>
            </a:avLst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0"/>
          <p:cNvCxnSpPr/>
          <p:nvPr/>
        </p:nvCxnSpPr>
        <p:spPr>
          <a:xfrm rot="10800000" flipV="1">
            <a:off x="649288" y="3457575"/>
            <a:ext cx="42862" cy="671513"/>
          </a:xfrm>
          <a:prstGeom prst="bentConnector3">
            <a:avLst>
              <a:gd name="adj1" fmla="val 543875"/>
            </a:avLst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50"/>
          <p:cNvCxnSpPr/>
          <p:nvPr/>
        </p:nvCxnSpPr>
        <p:spPr>
          <a:xfrm rot="10800000" flipV="1">
            <a:off x="649288" y="4787900"/>
            <a:ext cx="42862" cy="671513"/>
          </a:xfrm>
          <a:prstGeom prst="bentConnector3">
            <a:avLst>
              <a:gd name="adj1" fmla="val 543875"/>
            </a:avLst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94" name="Elbow Connector 50"/>
          <p:cNvCxnSpPr>
            <a:cxnSpLocks noChangeShapeType="1"/>
            <a:stCxn id="31" idx="2"/>
            <a:endCxn id="30" idx="1"/>
          </p:cNvCxnSpPr>
          <p:nvPr/>
        </p:nvCxnSpPr>
        <p:spPr bwMode="auto">
          <a:xfrm rot="5400000">
            <a:off x="3786982" y="1985169"/>
            <a:ext cx="571500" cy="998537"/>
          </a:xfrm>
          <a:prstGeom prst="bentConnector4">
            <a:avLst>
              <a:gd name="adj1" fmla="val 35292"/>
              <a:gd name="adj2" fmla="val 122894"/>
            </a:avLst>
          </a:prstGeom>
          <a:noFill/>
          <a:ln w="28575" algn="ctr">
            <a:solidFill>
              <a:srgbClr val="4A452A"/>
            </a:solidFill>
            <a:miter lim="800000"/>
            <a:headEnd/>
            <a:tailEnd/>
          </a:ln>
        </p:spPr>
      </p:cxnSp>
      <p:cxnSp>
        <p:nvCxnSpPr>
          <p:cNvPr id="11295" name="Elbow Connector 50"/>
          <p:cNvCxnSpPr>
            <a:cxnSpLocks noChangeShapeType="1"/>
            <a:stCxn id="30" idx="1"/>
            <a:endCxn id="32" idx="1"/>
          </p:cNvCxnSpPr>
          <p:nvPr/>
        </p:nvCxnSpPr>
        <p:spPr bwMode="auto">
          <a:xfrm rot="10800000" flipH="1" flipV="1">
            <a:off x="3573463" y="2770188"/>
            <a:ext cx="1587" cy="685800"/>
          </a:xfrm>
          <a:prstGeom prst="bentConnector3">
            <a:avLst>
              <a:gd name="adj1" fmla="val -14400005"/>
            </a:avLst>
          </a:prstGeom>
          <a:noFill/>
          <a:ln w="28575" algn="ctr">
            <a:solidFill>
              <a:srgbClr val="4A452A"/>
            </a:solidFill>
            <a:miter lim="800000"/>
            <a:headEnd/>
            <a:tailEnd/>
          </a:ln>
        </p:spPr>
      </p:cxnSp>
      <p:cxnSp>
        <p:nvCxnSpPr>
          <p:cNvPr id="11296" name="Elbow Connector 50"/>
          <p:cNvCxnSpPr>
            <a:cxnSpLocks noChangeShapeType="1"/>
            <a:stCxn id="32" idx="1"/>
            <a:endCxn id="33" idx="1"/>
          </p:cNvCxnSpPr>
          <p:nvPr/>
        </p:nvCxnSpPr>
        <p:spPr bwMode="auto">
          <a:xfrm rot="10800000" flipV="1">
            <a:off x="3573463" y="3455988"/>
            <a:ext cx="1587" cy="687387"/>
          </a:xfrm>
          <a:prstGeom prst="bentConnector3">
            <a:avLst>
              <a:gd name="adj1" fmla="val 14395468"/>
            </a:avLst>
          </a:prstGeom>
          <a:noFill/>
          <a:ln w="28575" algn="ctr">
            <a:solidFill>
              <a:srgbClr val="4A452A"/>
            </a:solidFill>
            <a:miter lim="800000"/>
            <a:headEnd/>
            <a:tailEnd/>
          </a:ln>
        </p:spPr>
      </p:cxnSp>
      <p:cxnSp>
        <p:nvCxnSpPr>
          <p:cNvPr id="11297" name="Elbow Connector 50"/>
          <p:cNvCxnSpPr>
            <a:cxnSpLocks noChangeShapeType="1"/>
            <a:stCxn id="33" idx="1"/>
            <a:endCxn id="34" idx="1"/>
          </p:cNvCxnSpPr>
          <p:nvPr/>
        </p:nvCxnSpPr>
        <p:spPr bwMode="auto">
          <a:xfrm rot="10800000" flipV="1">
            <a:off x="3573463" y="4143375"/>
            <a:ext cx="1587" cy="684213"/>
          </a:xfrm>
          <a:prstGeom prst="bentConnector3">
            <a:avLst>
              <a:gd name="adj1" fmla="val 14395468"/>
            </a:avLst>
          </a:prstGeom>
          <a:noFill/>
          <a:ln w="28575" algn="ctr">
            <a:solidFill>
              <a:srgbClr val="4A452A"/>
            </a:solidFill>
            <a:miter lim="800000"/>
            <a:headEnd/>
            <a:tailEnd/>
          </a:ln>
        </p:spPr>
      </p:cxnSp>
      <p:cxnSp>
        <p:nvCxnSpPr>
          <p:cNvPr id="11298" name="Elbow Connector 50"/>
          <p:cNvCxnSpPr>
            <a:cxnSpLocks noChangeShapeType="1"/>
            <a:stCxn id="37" idx="2"/>
            <a:endCxn id="36" idx="1"/>
          </p:cNvCxnSpPr>
          <p:nvPr/>
        </p:nvCxnSpPr>
        <p:spPr bwMode="auto">
          <a:xfrm rot="5400000">
            <a:off x="6755607" y="1950244"/>
            <a:ext cx="603250" cy="1036637"/>
          </a:xfrm>
          <a:prstGeom prst="bentConnector4">
            <a:avLst>
              <a:gd name="adj1" fmla="val 36042"/>
              <a:gd name="adj2" fmla="val 122069"/>
            </a:avLst>
          </a:prstGeom>
          <a:noFill/>
          <a:ln w="28575" algn="ctr">
            <a:solidFill>
              <a:srgbClr val="4A452A"/>
            </a:solidFill>
            <a:miter lim="800000"/>
            <a:headEnd/>
            <a:tailEnd/>
          </a:ln>
        </p:spPr>
      </p:cxnSp>
      <p:cxnSp>
        <p:nvCxnSpPr>
          <p:cNvPr id="81" name="Elbow Connector 50"/>
          <p:cNvCxnSpPr/>
          <p:nvPr/>
        </p:nvCxnSpPr>
        <p:spPr>
          <a:xfrm rot="10800000" flipV="1">
            <a:off x="6551613" y="2784475"/>
            <a:ext cx="1587" cy="685800"/>
          </a:xfrm>
          <a:prstGeom prst="bentConnector3">
            <a:avLst>
              <a:gd name="adj1" fmla="val 14395466"/>
            </a:avLst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50"/>
          <p:cNvCxnSpPr/>
          <p:nvPr/>
        </p:nvCxnSpPr>
        <p:spPr>
          <a:xfrm rot="10800000" flipV="1">
            <a:off x="652463" y="4125913"/>
            <a:ext cx="42862" cy="671512"/>
          </a:xfrm>
          <a:prstGeom prst="bentConnector3">
            <a:avLst>
              <a:gd name="adj1" fmla="val 543875"/>
            </a:avLst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01" name="TextBox 82"/>
          <p:cNvSpPr txBox="1">
            <a:spLocks noChangeArrowheads="1"/>
          </p:cNvSpPr>
          <p:nvPr/>
        </p:nvSpPr>
        <p:spPr bwMode="auto">
          <a:xfrm>
            <a:off x="2743200" y="781050"/>
            <a:ext cx="6096000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PERPUSTAKAAN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DIGITAL NASIONAL INDONESIA 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584950" y="4267200"/>
            <a:ext cx="2193925" cy="219392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KOLEKSI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NASIONAL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6446838" y="4129088"/>
            <a:ext cx="2470150" cy="2470150"/>
          </a:xfrm>
          <a:prstGeom prst="ellipse">
            <a:avLst/>
          </a:prstGeom>
          <a:noFill/>
          <a:ln w="5715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11304" name="Shape 59"/>
          <p:cNvCxnSpPr>
            <a:cxnSpLocks noChangeShapeType="1"/>
            <a:stCxn id="38" idx="2"/>
            <a:endCxn id="39" idx="0"/>
          </p:cNvCxnSpPr>
          <p:nvPr/>
        </p:nvCxnSpPr>
        <p:spPr bwMode="auto">
          <a:xfrm rot="5400000">
            <a:off x="7360444" y="3945732"/>
            <a:ext cx="642937" cy="0"/>
          </a:xfrm>
          <a:prstGeom prst="straightConnector1">
            <a:avLst/>
          </a:prstGeom>
          <a:noFill/>
          <a:ln w="28575" algn="ctr">
            <a:solidFill>
              <a:srgbClr val="254061"/>
            </a:solidFill>
            <a:round/>
            <a:headEnd/>
            <a:tailEnd/>
          </a:ln>
        </p:spPr>
      </p:cxnSp>
      <p:cxnSp>
        <p:nvCxnSpPr>
          <p:cNvPr id="74" name="Straight Connector 73"/>
          <p:cNvCxnSpPr>
            <a:stCxn id="33" idx="3"/>
            <a:endCxn id="39" idx="1"/>
          </p:cNvCxnSpPr>
          <p:nvPr/>
        </p:nvCxnSpPr>
        <p:spPr>
          <a:xfrm>
            <a:off x="5859463" y="4143375"/>
            <a:ext cx="1046162" cy="44450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06" name="Elbow Connector 41"/>
          <p:cNvCxnSpPr>
            <a:cxnSpLocks noChangeShapeType="1"/>
            <a:stCxn id="26" idx="3"/>
            <a:endCxn id="39" idx="2"/>
          </p:cNvCxnSpPr>
          <p:nvPr/>
        </p:nvCxnSpPr>
        <p:spPr bwMode="auto">
          <a:xfrm>
            <a:off x="2743200" y="4768850"/>
            <a:ext cx="3841750" cy="595313"/>
          </a:xfrm>
          <a:prstGeom prst="bentConnector3">
            <a:avLst>
              <a:gd name="adj1" fmla="val 10421"/>
            </a:avLst>
          </a:prstGeom>
          <a:noFill/>
          <a:ln w="28575" algn="ctr">
            <a:solidFill>
              <a:srgbClr val="254061"/>
            </a:solidFill>
            <a:miter lim="800000"/>
            <a:headEnd/>
            <a:tailEnd/>
          </a:ln>
        </p:spPr>
      </p:cxnSp>
      <p:sp>
        <p:nvSpPr>
          <p:cNvPr id="42" name="Title 1"/>
          <p:cNvSpPr txBox="1">
            <a:spLocks/>
          </p:cNvSpPr>
          <p:nvPr/>
        </p:nvSpPr>
        <p:spPr>
          <a:xfrm>
            <a:off x="457200" y="5900736"/>
            <a:ext cx="5925344" cy="759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Strategi</a:t>
            </a:r>
            <a:r>
              <a:rPr kumimoji="0" lang="en-US" sz="4400" b="0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Grand Design   e-Library 2010-2014</a:t>
            </a:r>
            <a:endParaRPr kumimoji="0" lang="en-US" sz="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1315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template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96752"/>
            <a:ext cx="756084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5270" y="332656"/>
            <a:ext cx="8332729" cy="58477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AU" sz="1600" b="1" dirty="0" err="1" smtClean="0">
                <a:solidFill>
                  <a:srgbClr val="FFFF00"/>
                </a:solidFill>
              </a:rPr>
              <a:t>Melanjutkan</a:t>
            </a:r>
            <a:r>
              <a:rPr lang="en-AU" sz="1600" b="1" dirty="0" smtClean="0">
                <a:solidFill>
                  <a:srgbClr val="FFFF00"/>
                </a:solidFill>
              </a:rPr>
              <a:t> </a:t>
            </a:r>
            <a:r>
              <a:rPr lang="en-AU" sz="1600" b="1" dirty="0" err="1" smtClean="0">
                <a:solidFill>
                  <a:srgbClr val="FFFF00"/>
                </a:solidFill>
              </a:rPr>
              <a:t>tahun</a:t>
            </a:r>
            <a:r>
              <a:rPr lang="en-AU" sz="1600" b="1" dirty="0" smtClean="0">
                <a:solidFill>
                  <a:srgbClr val="FFFF00"/>
                </a:solidFill>
              </a:rPr>
              <a:t> 2010 – 2014; </a:t>
            </a:r>
            <a:r>
              <a:rPr lang="en-AU" sz="1600" b="1" dirty="0" err="1" smtClean="0">
                <a:solidFill>
                  <a:srgbClr val="FFFF00"/>
                </a:solidFill>
              </a:rPr>
              <a:t>maka</a:t>
            </a:r>
            <a:r>
              <a:rPr lang="en-AU" sz="1600" b="1" dirty="0" smtClean="0">
                <a:solidFill>
                  <a:srgbClr val="FFFF00"/>
                </a:solidFill>
              </a:rPr>
              <a:t> Grand Design 2015 – 2019 </a:t>
            </a:r>
            <a:r>
              <a:rPr lang="en-AU" sz="1600" b="1" dirty="0" err="1" smtClean="0">
                <a:solidFill>
                  <a:srgbClr val="FFFF00"/>
                </a:solidFill>
              </a:rPr>
              <a:t>merujuk</a:t>
            </a:r>
            <a:r>
              <a:rPr lang="en-AU" sz="1600" b="1" dirty="0" smtClean="0">
                <a:solidFill>
                  <a:srgbClr val="FFFF00"/>
                </a:solidFill>
              </a:rPr>
              <a:t> </a:t>
            </a:r>
            <a:r>
              <a:rPr lang="en-AU" sz="1600" b="1" dirty="0" err="1" smtClean="0">
                <a:solidFill>
                  <a:srgbClr val="FFFF00"/>
                </a:solidFill>
              </a:rPr>
              <a:t>pada</a:t>
            </a:r>
            <a:r>
              <a:rPr lang="en-AU" sz="1600" b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AU" sz="1600" b="1" dirty="0" err="1" smtClean="0">
                <a:solidFill>
                  <a:srgbClr val="FFFF00"/>
                </a:solidFill>
              </a:rPr>
              <a:t>komponen</a:t>
            </a:r>
            <a:r>
              <a:rPr lang="en-AU" sz="1600" b="1" dirty="0" smtClean="0">
                <a:solidFill>
                  <a:srgbClr val="FFFF00"/>
                </a:solidFill>
              </a:rPr>
              <a:t> </a:t>
            </a:r>
            <a:r>
              <a:rPr lang="en-AU" sz="1600" b="1" dirty="0" err="1" smtClean="0">
                <a:solidFill>
                  <a:srgbClr val="FFFF00"/>
                </a:solidFill>
              </a:rPr>
              <a:t>berikut</a:t>
            </a:r>
            <a:r>
              <a:rPr lang="en-AU" sz="1600" b="1" dirty="0" smtClean="0">
                <a:solidFill>
                  <a:srgbClr val="FFFF00"/>
                </a:solidFill>
              </a:rPr>
              <a:t> </a:t>
            </a:r>
            <a:endParaRPr lang="en-AU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52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template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3528" y="1124744"/>
          <a:ext cx="8568952" cy="5334000"/>
        </p:xfrm>
        <a:graphic>
          <a:graphicData uri="http://schemas.openxmlformats.org/drawingml/2006/table">
            <a:tbl>
              <a:tblPr/>
              <a:tblGrid>
                <a:gridCol w="1912712"/>
                <a:gridCol w="6656240"/>
              </a:tblGrid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Aspek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A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0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Sense of Urgency </a:t>
                      </a:r>
                      <a:endParaRPr lang="en-A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0" marB="0" anchor="ctr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670560">
                <a:tc row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/>
                          <a:cs typeface="Times New Roman"/>
                        </a:rPr>
                        <a:t>Standar  &amp; Tata Kelola </a:t>
                      </a:r>
                      <a:endParaRPr lang="en-A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/>
                          <a:cs typeface="Times New Roman"/>
                        </a:rPr>
                        <a:t>Kebijakan dan standar teknis  yang mengatur implementasi Perpustakaan digital </a:t>
                      </a: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yang merujuk pada PP No 24 Tahun 2014 tentang Pelaksanaan UU No 43 Tahun 2007 sebagai pedoman pelaksaan dalam pengembangan perpustakaan digital</a:t>
                      </a:r>
                      <a:endParaRPr lang="en-A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04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Penguatan </a:t>
                      </a:r>
                      <a:r>
                        <a:rPr lang="en-US" sz="1200" b="1">
                          <a:latin typeface="Calibri"/>
                          <a:ea typeface="Times New Roman"/>
                          <a:cs typeface="Times New Roman"/>
                        </a:rPr>
                        <a:t>kapasitas dan kapabilitas organisasi pengelola TI di Perpusnas untuk menjaga kualitas program dan kegiatan TI</a:t>
                      </a: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 sehingga berjalan secara optimal</a:t>
                      </a:r>
                      <a:endParaRPr lang="en-A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/>
                          <a:cs typeface="Times New Roman"/>
                        </a:rPr>
                        <a:t>Monitoring dan evaluasi efektifitas penerapan e-Library </a:t>
                      </a: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untuk memaksimalkan capaian yang di targetkan</a:t>
                      </a:r>
                      <a:endParaRPr lang="en-A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040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/>
                          <a:cs typeface="Times New Roman"/>
                        </a:rPr>
                        <a:t>Infrastruktur  (Aplikasi back office, Infrastruktur TI, Jaringan) </a:t>
                      </a:r>
                      <a:endParaRPr lang="en-A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Calibri"/>
                          <a:ea typeface="Times New Roman"/>
                          <a:cs typeface="Times New Roman"/>
                        </a:rPr>
                        <a:t>Penguatan</a:t>
                      </a:r>
                      <a:r>
                        <a:rPr lang="en-US" sz="1200" b="1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latin typeface="Calibri"/>
                          <a:ea typeface="Times New Roman"/>
                          <a:cs typeface="Times New Roman"/>
                        </a:rPr>
                        <a:t>sistem</a:t>
                      </a:r>
                      <a:r>
                        <a:rPr lang="en-US" sz="1200" b="1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latin typeface="Calibri"/>
                          <a:ea typeface="Times New Roman"/>
                          <a:cs typeface="Times New Roman"/>
                        </a:rPr>
                        <a:t>berbasis</a:t>
                      </a:r>
                      <a:r>
                        <a:rPr lang="en-US" sz="1200" b="1" dirty="0">
                          <a:latin typeface="Calibri"/>
                          <a:ea typeface="Times New Roman"/>
                          <a:cs typeface="Times New Roman"/>
                        </a:rPr>
                        <a:t> TI </a:t>
                      </a:r>
                      <a:r>
                        <a:rPr lang="en-US" sz="1200" b="1" dirty="0" err="1">
                          <a:latin typeface="Calibri"/>
                          <a:ea typeface="Times New Roman"/>
                          <a:cs typeface="Times New Roman"/>
                        </a:rPr>
                        <a:t>melalui</a:t>
                      </a:r>
                      <a:r>
                        <a:rPr lang="en-US" sz="1200" b="1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latin typeface="Calibri"/>
                          <a:ea typeface="Times New Roman"/>
                          <a:cs typeface="Times New Roman"/>
                        </a:rPr>
                        <a:t>integrasi</a:t>
                      </a:r>
                      <a:r>
                        <a:rPr lang="en-US" sz="1200" b="1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latin typeface="Calibri"/>
                          <a:ea typeface="Times New Roman"/>
                          <a:cs typeface="Times New Roman"/>
                        </a:rPr>
                        <a:t>berbagai</a:t>
                      </a:r>
                      <a:r>
                        <a:rPr lang="en-US" sz="1200" b="1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latin typeface="Calibri"/>
                          <a:ea typeface="Times New Roman"/>
                          <a:cs typeface="Times New Roman"/>
                        </a:rPr>
                        <a:t>sistem</a:t>
                      </a:r>
                      <a:r>
                        <a:rPr lang="en-US" sz="1200" b="1" dirty="0">
                          <a:latin typeface="Calibri"/>
                          <a:ea typeface="Times New Roman"/>
                          <a:cs typeface="Times New Roman"/>
                        </a:rPr>
                        <a:t> yang </a:t>
                      </a:r>
                      <a:r>
                        <a:rPr lang="en-US" sz="1200" b="1" dirty="0" err="1">
                          <a:latin typeface="Calibri"/>
                          <a:ea typeface="Times New Roman"/>
                          <a:cs typeface="Times New Roman"/>
                        </a:rPr>
                        <a:t>ada</a:t>
                      </a:r>
                      <a:r>
                        <a:rPr lang="en-US" sz="1200" b="1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Times New Roman"/>
                          <a:cs typeface="Times New Roman"/>
                        </a:rPr>
                        <a:t>untuk</a:t>
                      </a: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Times New Roman"/>
                          <a:cs typeface="Times New Roman"/>
                        </a:rPr>
                        <a:t>mengoptimalkan</a:t>
                      </a: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Times New Roman"/>
                          <a:cs typeface="Times New Roman"/>
                        </a:rPr>
                        <a:t>proses</a:t>
                      </a: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Times New Roman"/>
                          <a:cs typeface="Times New Roman"/>
                        </a:rPr>
                        <a:t>bisnis</a:t>
                      </a: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 yang </a:t>
                      </a:r>
                      <a:r>
                        <a:rPr lang="en-US" sz="1200" dirty="0" err="1">
                          <a:latin typeface="Calibri"/>
                          <a:ea typeface="Times New Roman"/>
                          <a:cs typeface="Times New Roman"/>
                        </a:rPr>
                        <a:t>terkait</a:t>
                      </a: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Times New Roman"/>
                          <a:cs typeface="Times New Roman"/>
                        </a:rPr>
                        <a:t>dengan</a:t>
                      </a: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Times New Roman"/>
                          <a:cs typeface="Times New Roman"/>
                        </a:rPr>
                        <a:t>Perpustakaan</a:t>
                      </a: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 Digital</a:t>
                      </a:r>
                      <a:endParaRPr lang="en-A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Calibri"/>
                          <a:ea typeface="Times New Roman"/>
                          <a:cs typeface="Times New Roman"/>
                        </a:rPr>
                        <a:t>Pengembangan</a:t>
                      </a:r>
                      <a:r>
                        <a:rPr lang="en-US" sz="1200" b="1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latin typeface="Calibri"/>
                          <a:ea typeface="Times New Roman"/>
                          <a:cs typeface="Times New Roman"/>
                        </a:rPr>
                        <a:t>infrastruktur</a:t>
                      </a:r>
                      <a:r>
                        <a:rPr lang="en-US" sz="1200" b="1" dirty="0">
                          <a:latin typeface="Calibri"/>
                          <a:ea typeface="Times New Roman"/>
                          <a:cs typeface="Times New Roman"/>
                        </a:rPr>
                        <a:t> TI</a:t>
                      </a: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Times New Roman"/>
                          <a:cs typeface="Times New Roman"/>
                        </a:rPr>
                        <a:t>untuk</a:t>
                      </a: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Times New Roman"/>
                          <a:cs typeface="Times New Roman"/>
                        </a:rPr>
                        <a:t>menunjang</a:t>
                      </a: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Times New Roman"/>
                          <a:cs typeface="Times New Roman"/>
                        </a:rPr>
                        <a:t>layanan</a:t>
                      </a: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Times New Roman"/>
                          <a:cs typeface="Times New Roman"/>
                        </a:rPr>
                        <a:t>dan</a:t>
                      </a: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Times New Roman"/>
                          <a:cs typeface="Times New Roman"/>
                        </a:rPr>
                        <a:t>operasional</a:t>
                      </a: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Times New Roman"/>
                          <a:cs typeface="Times New Roman"/>
                        </a:rPr>
                        <a:t>Perpustakaan</a:t>
                      </a: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 Digital</a:t>
                      </a:r>
                      <a:endParaRPr lang="en-A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040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Calibri"/>
                          <a:ea typeface="Times New Roman"/>
                          <a:cs typeface="Times New Roman"/>
                        </a:rPr>
                        <a:t>Layanan</a:t>
                      </a:r>
                      <a:r>
                        <a:rPr lang="en-US" sz="1200" b="1" dirty="0">
                          <a:latin typeface="Calibri"/>
                          <a:ea typeface="Times New Roman"/>
                          <a:cs typeface="Times New Roman"/>
                        </a:rPr>
                        <a:t> Online (</a:t>
                      </a:r>
                      <a:r>
                        <a:rPr lang="en-US" sz="1200" b="1" dirty="0" err="1">
                          <a:latin typeface="Calibri"/>
                          <a:ea typeface="Times New Roman"/>
                          <a:cs typeface="Times New Roman"/>
                        </a:rPr>
                        <a:t>Aplikasi</a:t>
                      </a:r>
                      <a:r>
                        <a:rPr lang="en-US" sz="1200" b="1" dirty="0">
                          <a:latin typeface="Calibri"/>
                          <a:ea typeface="Times New Roman"/>
                          <a:cs typeface="Times New Roman"/>
                        </a:rPr>
                        <a:t> Front Office, Services, </a:t>
                      </a:r>
                      <a:r>
                        <a:rPr lang="en-US" sz="1200" b="1" dirty="0" err="1">
                          <a:latin typeface="Calibri"/>
                          <a:ea typeface="Times New Roman"/>
                          <a:cs typeface="Times New Roman"/>
                        </a:rPr>
                        <a:t>Promosi</a:t>
                      </a:r>
                      <a:r>
                        <a:rPr lang="en-US" sz="1200" b="1" dirty="0">
                          <a:latin typeface="Calibri"/>
                          <a:ea typeface="Times New Roman"/>
                          <a:cs typeface="Times New Roman"/>
                        </a:rPr>
                        <a:t> digital)</a:t>
                      </a:r>
                      <a:endParaRPr lang="en-A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/>
                          <a:cs typeface="Times New Roman"/>
                        </a:rPr>
                        <a:t>Penyempurnaan dan perluasan layanan online</a:t>
                      </a: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 yang memanfaatkan perkembangan teknologi informasi terkini untuk memenuhi kebutuhan serta memperluas jangkauan pemustaka</a:t>
                      </a:r>
                      <a:endParaRPr lang="en-A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04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/>
                          <a:cs typeface="Times New Roman"/>
                        </a:rPr>
                        <a:t>Percepatan pengumpulan katalog induk nasional (KIN) serta bibliografi nasional (BNI)</a:t>
                      </a: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 yang tersebar di perpustakaan umum, khusus, dan perguruan tinggi</a:t>
                      </a:r>
                      <a:endParaRPr lang="en-A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A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/>
                          <a:cs typeface="Times New Roman"/>
                        </a:rPr>
                        <a:t>Media berbasis TI yang interaktif</a:t>
                      </a: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 untuk meningkatkan promosi gemar membaca</a:t>
                      </a:r>
                      <a:endParaRPr lang="en-A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/>
                          <a:cs typeface="Times New Roman"/>
                        </a:rPr>
                        <a:t>Koleksi Digital 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(bahan pustaka, dll) </a:t>
                      </a:r>
                      <a:endParaRPr lang="en-A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/>
                          <a:cs typeface="Times New Roman"/>
                        </a:rPr>
                        <a:t>Percepatan penyediaan koleksi digital</a:t>
                      </a: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 untuk memperkaya konten perpustakaan digital</a:t>
                      </a:r>
                      <a:endParaRPr lang="en-A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Times New Roman"/>
                          <a:cs typeface="Times New Roman"/>
                        </a:rPr>
                        <a:t>Kelembagaan  dan SDM </a:t>
                      </a:r>
                      <a:endParaRPr lang="en-A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Calibri"/>
                          <a:ea typeface="Times New Roman"/>
                          <a:cs typeface="Times New Roman"/>
                        </a:rPr>
                        <a:t>Penguatan</a:t>
                      </a:r>
                      <a:r>
                        <a:rPr lang="en-US" sz="1200" b="1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latin typeface="Calibri"/>
                          <a:ea typeface="Times New Roman"/>
                          <a:cs typeface="Times New Roman"/>
                        </a:rPr>
                        <a:t>kelembagaan</a:t>
                      </a:r>
                      <a:r>
                        <a:rPr lang="en-US" sz="1200" b="1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latin typeface="Calibri"/>
                          <a:ea typeface="Times New Roman"/>
                          <a:cs typeface="Times New Roman"/>
                        </a:rPr>
                        <a:t>dan</a:t>
                      </a:r>
                      <a:r>
                        <a:rPr lang="en-US" sz="1200" b="1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latin typeface="Calibri"/>
                          <a:ea typeface="Times New Roman"/>
                          <a:cs typeface="Times New Roman"/>
                        </a:rPr>
                        <a:t>kerjasama</a:t>
                      </a:r>
                      <a:r>
                        <a:rPr lang="en-US" sz="1200" b="1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latin typeface="Calibri"/>
                          <a:ea typeface="Times New Roman"/>
                          <a:cs typeface="Times New Roman"/>
                        </a:rPr>
                        <a:t>antar</a:t>
                      </a:r>
                      <a:r>
                        <a:rPr lang="en-US" sz="1200" b="1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latin typeface="Calibri"/>
                          <a:ea typeface="Times New Roman"/>
                          <a:cs typeface="Times New Roman"/>
                        </a:rPr>
                        <a:t>lembaga</a:t>
                      </a: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Times New Roman"/>
                          <a:cs typeface="Times New Roman"/>
                        </a:rPr>
                        <a:t>untuk</a:t>
                      </a: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Times New Roman"/>
                          <a:cs typeface="Times New Roman"/>
                        </a:rPr>
                        <a:t>meningkatkan</a:t>
                      </a: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Times New Roman"/>
                          <a:cs typeface="Times New Roman"/>
                        </a:rPr>
                        <a:t>penyelenggaraan</a:t>
                      </a: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Times New Roman"/>
                          <a:cs typeface="Times New Roman"/>
                        </a:rPr>
                        <a:t>dan</a:t>
                      </a: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Times New Roman"/>
                          <a:cs typeface="Times New Roman"/>
                        </a:rPr>
                        <a:t>pengelolaan</a:t>
                      </a: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Calibri"/>
                          <a:ea typeface="Times New Roman"/>
                          <a:cs typeface="Times New Roman"/>
                        </a:rPr>
                        <a:t>perpustakaan</a:t>
                      </a: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 digital</a:t>
                      </a:r>
                      <a:endParaRPr lang="en-A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0" marB="0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68495" y="332656"/>
            <a:ext cx="7306295" cy="52322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AU" sz="2800" b="1" dirty="0" err="1" smtClean="0">
                <a:solidFill>
                  <a:srgbClr val="FFFF00"/>
                </a:solidFill>
              </a:rPr>
              <a:t>Lingkup</a:t>
            </a:r>
            <a:r>
              <a:rPr lang="en-AU" sz="2800" b="1" dirty="0" smtClean="0">
                <a:solidFill>
                  <a:srgbClr val="FFFF00"/>
                </a:solidFill>
              </a:rPr>
              <a:t> </a:t>
            </a:r>
            <a:r>
              <a:rPr lang="en-AU" sz="2800" b="1" dirty="0" err="1" smtClean="0">
                <a:solidFill>
                  <a:srgbClr val="FFFF00"/>
                </a:solidFill>
              </a:rPr>
              <a:t>Aspek</a:t>
            </a:r>
            <a:r>
              <a:rPr lang="en-AU" sz="2800" b="1" dirty="0" smtClean="0">
                <a:solidFill>
                  <a:srgbClr val="FFFF00"/>
                </a:solidFill>
              </a:rPr>
              <a:t> Grand Design 2015 – 2019</a:t>
            </a:r>
            <a:endParaRPr lang="en-A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28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template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8064896" cy="53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89402" y="332656"/>
            <a:ext cx="6064481" cy="52322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AU" sz="2800" b="1" dirty="0" err="1" smtClean="0">
                <a:solidFill>
                  <a:srgbClr val="FFFF00"/>
                </a:solidFill>
              </a:rPr>
              <a:t>Bagan</a:t>
            </a:r>
            <a:r>
              <a:rPr lang="en-AU" sz="2800" b="1" dirty="0" smtClean="0">
                <a:solidFill>
                  <a:srgbClr val="FFFF00"/>
                </a:solidFill>
              </a:rPr>
              <a:t> Grand Design 2015 – 2019</a:t>
            </a:r>
            <a:endParaRPr lang="en-A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65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3" descr="template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2" descr="C:\Users\Wiratna Tirtawirasta\Desktop\logo perpusnas.png"/>
          <p:cNvPicPr>
            <a:picLocks noChangeAspect="1" noChangeArrowheads="1"/>
          </p:cNvPicPr>
          <p:nvPr/>
        </p:nvPicPr>
        <p:blipFill>
          <a:blip r:embed="rId3" cstate="print">
            <a:lum bright="17000" contrast="39000"/>
          </a:blip>
          <a:srcRect/>
          <a:stretch>
            <a:fillRect/>
          </a:stretch>
        </p:blipFill>
        <p:spPr bwMode="auto">
          <a:xfrm>
            <a:off x="28875" y="0"/>
            <a:ext cx="561475" cy="502569"/>
          </a:xfrm>
          <a:prstGeom prst="rect">
            <a:avLst/>
          </a:prstGeom>
          <a:noFill/>
        </p:spPr>
      </p:pic>
      <p:grpSp>
        <p:nvGrpSpPr>
          <p:cNvPr id="1026" name="Canvas 25"/>
          <p:cNvGrpSpPr>
            <a:grpSpLocks/>
          </p:cNvGrpSpPr>
          <p:nvPr/>
        </p:nvGrpSpPr>
        <p:grpSpPr bwMode="auto">
          <a:xfrm>
            <a:off x="228600" y="1752600"/>
            <a:ext cx="8763000" cy="4267200"/>
            <a:chOff x="1903" y="3729"/>
            <a:chExt cx="8730" cy="7875"/>
          </a:xfrm>
        </p:grpSpPr>
        <p:sp>
          <p:nvSpPr>
            <p:cNvPr id="1027" name="AutoShape 3"/>
            <p:cNvSpPr>
              <a:spLocks noChangeAspect="1" noChangeArrowheads="1"/>
            </p:cNvSpPr>
            <p:nvPr/>
          </p:nvSpPr>
          <p:spPr bwMode="auto">
            <a:xfrm>
              <a:off x="1903" y="3729"/>
              <a:ext cx="8730" cy="7875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" name="AutoShape 58"/>
            <p:cNvSpPr>
              <a:spLocks noChangeArrowheads="1"/>
            </p:cNvSpPr>
            <p:nvPr/>
          </p:nvSpPr>
          <p:spPr bwMode="auto">
            <a:xfrm>
              <a:off x="2032" y="5161"/>
              <a:ext cx="1894" cy="622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87313" marR="0" lvl="1" indent="-87313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Penyusunan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Kebijakan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Teknis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Perpustakaan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 Digital</a:t>
              </a:r>
            </a:p>
            <a:p>
              <a:pPr marL="87313" marR="0" lvl="0" indent="-87313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Penguatan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Kapasitas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dan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Kapabilitas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Perpusnas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dalam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mengelola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 program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dan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Kegiatan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 e-Library</a:t>
              </a:r>
            </a:p>
            <a:p>
              <a:pPr marL="87313" marR="0" lvl="0" indent="-87313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Pengembangan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Sistem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Informasi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Layanan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Utama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dan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layanan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pendukung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 </a:t>
              </a:r>
            </a:p>
            <a:p>
              <a:pPr marL="87313" marR="0" lvl="0" indent="-87313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Pengembangan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kapasitas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organisasi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dan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 SDM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Pengelola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Perpustakaan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 Digital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2" name="AutoShape 59"/>
            <p:cNvSpPr>
              <a:spLocks noChangeArrowheads="1"/>
            </p:cNvSpPr>
            <p:nvPr/>
          </p:nvSpPr>
          <p:spPr bwMode="auto">
            <a:xfrm>
              <a:off x="4022" y="5176"/>
              <a:ext cx="2018" cy="621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87313" marR="0" lvl="1" indent="-87313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Integrasi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antar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Sistem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yang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telah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terbangun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87313" marR="0" lvl="0" indent="-87313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Pengembangan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sarana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dan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fasilitas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Infrastruktur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TIK (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Tahap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I)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87313" marR="0" lvl="0" indent="-87313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Pengembangan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Sistem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Layanan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Online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dengan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teknologi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terkini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(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Tahap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I)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87313" marR="0" lvl="0" indent="-87313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Pengembangan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Sistem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dan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Jejaring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KIN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dan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BNI (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Tahap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I)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87313" marR="0" lvl="0" indent="-87313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Pengembangan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Sarana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dan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Fasilitas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Digitalisasi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bahan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pustaka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(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Tahap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I)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AutoShape 60"/>
            <p:cNvSpPr>
              <a:spLocks noChangeArrowheads="1"/>
            </p:cNvSpPr>
            <p:nvPr/>
          </p:nvSpPr>
          <p:spPr bwMode="auto">
            <a:xfrm>
              <a:off x="6137" y="5178"/>
              <a:ext cx="1989" cy="621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87313" marR="0" lvl="1" indent="-87313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 typeface="Calibri" pitchFamily="34" charset="0"/>
                <a:buChar char="•"/>
                <a:tabLst/>
              </a:pP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Pengembangan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sarana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dan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fasilitas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Infras-truktur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TIK (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Tahap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II) </a:t>
              </a:r>
            </a:p>
            <a:p>
              <a:pPr marL="87313" marR="0" lvl="0" indent="-87313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 typeface="Calibri" pitchFamily="34" charset="0"/>
                <a:buChar char="•"/>
                <a:tabLst/>
              </a:pP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Pengembangan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Sistem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Layanan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Online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dengan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teknologi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terkini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(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Tahap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II)</a:t>
              </a:r>
            </a:p>
            <a:p>
              <a:pPr marL="87313" marR="0" lvl="0" indent="-87313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 typeface="Calibri" pitchFamily="34" charset="0"/>
                <a:buChar char="•"/>
                <a:tabLst/>
              </a:pP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Pengembangan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Sistem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dan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Jejaring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KIN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dan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BNI (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Tahap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II)</a:t>
              </a:r>
            </a:p>
            <a:p>
              <a:pPr marL="87313" marR="0" lvl="0" indent="-87313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 typeface="Calibri" pitchFamily="34" charset="0"/>
                <a:buChar char="•"/>
                <a:tabLst/>
              </a:pP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Pengembangan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Sarana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dan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Fasilitas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Digitalisasi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bahan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pustaka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(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Tahap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II)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AutoShape 61"/>
            <p:cNvSpPr>
              <a:spLocks noChangeArrowheads="1"/>
            </p:cNvSpPr>
            <p:nvPr/>
          </p:nvSpPr>
          <p:spPr bwMode="auto">
            <a:xfrm>
              <a:off x="2032" y="3840"/>
              <a:ext cx="2170" cy="1234"/>
            </a:xfrm>
            <a:prstGeom prst="chevron">
              <a:avLst>
                <a:gd name="adj" fmla="val 48460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1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AU" sz="105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Penguatan</a:t>
              </a:r>
              <a:r>
                <a:rPr kumimoji="0" lang="en-AU" sz="105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AU" sz="105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pondasi</a:t>
              </a:r>
              <a:r>
                <a:rPr kumimoji="0" lang="en-AU" sz="105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              </a:t>
              </a:r>
              <a:r>
                <a:rPr kumimoji="0" lang="en-AU" sz="105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sistem</a:t>
              </a:r>
              <a:r>
                <a:rPr kumimoji="0" lang="en-AU" sz="105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AU" sz="105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pengelolaan</a:t>
              </a:r>
              <a:r>
                <a:rPr kumimoji="0" lang="en-AU" sz="105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 </a:t>
              </a:r>
              <a:r>
                <a:rPr kumimoji="0" lang="en-AU" sz="105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perpustakaan</a:t>
              </a:r>
              <a:r>
                <a:rPr kumimoji="0" lang="en-AU" sz="105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digital </a:t>
              </a:r>
              <a:r>
                <a:rPr kumimoji="0" lang="en-AU" sz="105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dan</a:t>
              </a:r>
              <a:r>
                <a:rPr kumimoji="0" lang="en-AU" sz="105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AU" sz="105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tata</a:t>
              </a:r>
              <a:r>
                <a:rPr kumimoji="0" lang="en-AU" sz="105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AU" sz="105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kelola</a:t>
              </a:r>
              <a:r>
                <a:rPr kumimoji="0" lang="en-AU" sz="105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TI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AutoShape 62"/>
            <p:cNvSpPr>
              <a:spLocks noChangeArrowheads="1"/>
            </p:cNvSpPr>
            <p:nvPr/>
          </p:nvSpPr>
          <p:spPr bwMode="auto">
            <a:xfrm>
              <a:off x="4022" y="3840"/>
              <a:ext cx="2132" cy="1234"/>
            </a:xfrm>
            <a:prstGeom prst="chevron">
              <a:avLst>
                <a:gd name="adj" fmla="val 47062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2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 </a:t>
              </a:r>
              <a:r>
                <a:rPr kumimoji="0" lang="en-AU" sz="12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Pengembangan</a:t>
              </a:r>
              <a:r>
                <a:rPr kumimoji="0" lang="en-AU" sz="12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&amp;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2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Penyempurnaan</a:t>
              </a:r>
              <a:r>
                <a:rPr kumimoji="0" lang="en-AU" sz="12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AU" sz="12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Layanan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AutoShape 63"/>
            <p:cNvSpPr>
              <a:spLocks noChangeArrowheads="1"/>
            </p:cNvSpPr>
            <p:nvPr/>
          </p:nvSpPr>
          <p:spPr bwMode="auto">
            <a:xfrm>
              <a:off x="6002" y="3850"/>
              <a:ext cx="2126" cy="1224"/>
            </a:xfrm>
            <a:prstGeom prst="chevron">
              <a:avLst>
                <a:gd name="adj" fmla="val 47447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4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Perluasan</a:t>
              </a:r>
              <a:endParaRPr kumimoji="0" lang="en-A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 </a:t>
              </a:r>
              <a:r>
                <a:rPr kumimoji="0" lang="en-AU" sz="14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layanan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AutoShape 63"/>
            <p:cNvSpPr>
              <a:spLocks noChangeArrowheads="1"/>
            </p:cNvSpPr>
            <p:nvPr/>
          </p:nvSpPr>
          <p:spPr bwMode="auto">
            <a:xfrm>
              <a:off x="8052" y="3840"/>
              <a:ext cx="2158" cy="1234"/>
            </a:xfrm>
            <a:prstGeom prst="chevron">
              <a:avLst>
                <a:gd name="adj" fmla="val 47062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       </a:t>
              </a:r>
              <a:r>
                <a:rPr kumimoji="0" lang="en-AU" sz="14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Optimalisasi</a:t>
              </a:r>
              <a:endParaRPr kumimoji="0" lang="en-A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      </a:t>
              </a:r>
              <a:r>
                <a:rPr kumimoji="0" lang="en-AU" sz="14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layanan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AutoShape 60"/>
            <p:cNvSpPr>
              <a:spLocks noChangeArrowheads="1"/>
            </p:cNvSpPr>
            <p:nvPr/>
          </p:nvSpPr>
          <p:spPr bwMode="auto">
            <a:xfrm>
              <a:off x="8229" y="5161"/>
              <a:ext cx="1981" cy="622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87313" marR="0" lvl="1" indent="-87313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 typeface="Calibri" pitchFamily="34" charset="0"/>
                <a:buChar char="•"/>
                <a:tabLst/>
              </a:pP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Pemanfaatan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1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resource sharing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untuk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meningkatkan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keter-jangkauan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layanan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perpustakaan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digital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87313" marR="0" lvl="0" indent="-87313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 typeface="Calibri" pitchFamily="34" charset="0"/>
                <a:buChar char="•"/>
                <a:tabLst/>
              </a:pP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Optimalisasi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Berbagai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layanan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perpustakaan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digital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dalam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menjawab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tantangan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nasional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87313" marR="0" lvl="0" indent="-87313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 typeface="Calibri" pitchFamily="34" charset="0"/>
                <a:buChar char="•"/>
                <a:tabLst/>
              </a:pP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Optimalisasi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layanan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digital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untuk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mendukung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perpusnas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sebagai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1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perpustakaan</a:t>
              </a: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1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rujukan</a:t>
              </a: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1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dalam</a:t>
              </a: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1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pengembangan</a:t>
              </a: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en-US" sz="11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perpustaan</a:t>
              </a: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digital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533400" y="990600"/>
            <a:ext cx="800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Road Map Grand Design 2015 - 2019</a:t>
            </a:r>
            <a:endParaRPr lang="en-A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3" descr="template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1746" name="Picture 2" descr="C:\Users\Wiratna Tirtawirasta\Desktop\logo perpusnas.png"/>
          <p:cNvPicPr>
            <a:picLocks noChangeAspect="1" noChangeArrowheads="1"/>
          </p:cNvPicPr>
          <p:nvPr/>
        </p:nvPicPr>
        <p:blipFill>
          <a:blip r:embed="rId3" cstate="print">
            <a:lum bright="17000" contrast="39000"/>
          </a:blip>
          <a:srcRect/>
          <a:stretch>
            <a:fillRect/>
          </a:stretch>
        </p:blipFill>
        <p:spPr bwMode="auto">
          <a:xfrm>
            <a:off x="28875" y="0"/>
            <a:ext cx="561475" cy="502569"/>
          </a:xfrm>
          <a:prstGeom prst="rect">
            <a:avLst/>
          </a:prstGeom>
          <a:noFill/>
        </p:spPr>
      </p:pic>
      <p:sp>
        <p:nvSpPr>
          <p:cNvPr id="9" name="Titre 1"/>
          <p:cNvSpPr txBox="1">
            <a:spLocks/>
          </p:cNvSpPr>
          <p:nvPr/>
        </p:nvSpPr>
        <p:spPr bwMode="auto">
          <a:xfrm>
            <a:off x="609958" y="917986"/>
            <a:ext cx="7924800" cy="1008112"/>
          </a:xfrm>
          <a:prstGeom prst="rect">
            <a:avLst/>
          </a:prstGeom>
          <a:solidFill>
            <a:srgbClr val="FFFF00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8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ea typeface="+mj-ea"/>
                <a:cs typeface="+mj-cs"/>
              </a:rPr>
              <a:t>GRAND DESIGN E-LIBRARY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j-ea"/>
                <a:cs typeface="+mj-cs"/>
              </a:rPr>
              <a:t>2015 - 2019</a:t>
            </a:r>
            <a:endParaRPr kumimoji="0" lang="fr-FR" sz="2800" b="1" i="0" u="none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ea typeface="+mj-ea"/>
              <a:cs typeface="+mj-cs"/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 bwMode="auto">
          <a:xfrm>
            <a:off x="609958" y="2746786"/>
            <a:ext cx="3886200" cy="3276600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3200" b="1" dirty="0" smtClean="0">
                <a:solidFill>
                  <a:schemeClr val="tx1"/>
                </a:solidFill>
              </a:rPr>
              <a:t>INTERNAL</a:t>
            </a:r>
            <a:endParaRPr lang="fr-FR" sz="1400" b="1" dirty="0" smtClean="0">
              <a:solidFill>
                <a:schemeClr val="tx1"/>
              </a:solidFill>
            </a:endParaRPr>
          </a:p>
          <a:p>
            <a:pPr lvl="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fr-FR" sz="1400" b="1" dirty="0" smtClean="0">
              <a:solidFill>
                <a:schemeClr val="tx1"/>
              </a:solidFill>
            </a:endParaRPr>
          </a:p>
          <a:p>
            <a:pPr lvl="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1" dirty="0" err="1" smtClean="0"/>
              <a:t>Penguatan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Pengelolaan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Perpustakaan</a:t>
            </a:r>
            <a:r>
              <a:rPr lang="en-US" sz="1600" b="1" dirty="0" smtClean="0"/>
              <a:t> Digital </a:t>
            </a:r>
            <a:r>
              <a:rPr lang="en-US" sz="1600" b="1" dirty="0" err="1" smtClean="0"/>
              <a:t>Nasional</a:t>
            </a:r>
            <a:r>
              <a:rPr lang="en-US" sz="1600" b="1" dirty="0" smtClean="0"/>
              <a:t> Indonesia </a:t>
            </a:r>
            <a:r>
              <a:rPr lang="en-US" sz="1600" b="1" dirty="0" err="1" smtClean="0"/>
              <a:t>khususnya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menghimpun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seluruh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koleksi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khasanah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budaya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bangsa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Penguatan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Layanan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Perpustakaan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Nasional</a:t>
            </a:r>
            <a:r>
              <a:rPr lang="en-US" sz="1600" b="1" dirty="0" smtClean="0"/>
              <a:t> RI </a:t>
            </a:r>
            <a:r>
              <a:rPr lang="en-US" sz="1600" b="1" dirty="0" err="1" smtClean="0"/>
              <a:t>khususnya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Layanan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Perpustakaan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Perpustakaan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Nasional</a:t>
            </a:r>
            <a:r>
              <a:rPr lang="en-US" sz="1600" b="1" dirty="0" smtClean="0"/>
              <a:t> RI </a:t>
            </a:r>
            <a:r>
              <a:rPr lang="en-US" sz="1600" b="1" dirty="0" err="1" smtClean="0"/>
              <a:t>di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Jalan</a:t>
            </a:r>
            <a:r>
              <a:rPr lang="en-US" sz="1600" b="1" dirty="0" smtClean="0"/>
              <a:t> Medan </a:t>
            </a:r>
            <a:r>
              <a:rPr lang="en-US" sz="1600" b="1" dirty="0" err="1" smtClean="0"/>
              <a:t>Merdeka</a:t>
            </a:r>
            <a:r>
              <a:rPr lang="en-US" sz="1600" b="1" dirty="0" smtClean="0"/>
              <a:t> Selatan</a:t>
            </a:r>
            <a:endParaRPr kumimoji="0" lang="fr-F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4817808" y="1993488"/>
            <a:ext cx="3505200" cy="7368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 bwMode="auto">
          <a:xfrm>
            <a:off x="4665408" y="2743200"/>
            <a:ext cx="3886200" cy="3280186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3200" b="1" dirty="0" smtClean="0">
                <a:solidFill>
                  <a:schemeClr val="tx1"/>
                </a:solidFill>
              </a:rPr>
              <a:t>EKSTERNAL</a:t>
            </a:r>
            <a:endParaRPr lang="fr-FR" sz="1400" b="1" dirty="0" smtClean="0">
              <a:solidFill>
                <a:schemeClr val="tx1"/>
              </a:solidFill>
            </a:endParaRPr>
          </a:p>
          <a:p>
            <a:pPr lvl="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fr-FR" sz="1400" b="1" dirty="0" smtClean="0">
              <a:solidFill>
                <a:schemeClr val="tx1"/>
              </a:solidFill>
            </a:endParaRPr>
          </a:p>
          <a:p>
            <a:pPr lvl="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1" dirty="0" err="1" smtClean="0"/>
              <a:t>Sasaran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pembinaan</a:t>
            </a:r>
            <a:r>
              <a:rPr lang="en-US" sz="1600" b="1" dirty="0" smtClean="0"/>
              <a:t> e-library </a:t>
            </a:r>
            <a:r>
              <a:rPr lang="en-US" sz="1600" b="1" dirty="0" err="1" smtClean="0"/>
              <a:t>lebih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mengarah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kepada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Perpustakaan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Perguruan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Tinggi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Perpustakaan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Khusus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tanpa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mengurangi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perhatian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pada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perpustakaan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umum</a:t>
            </a:r>
            <a:r>
              <a:rPr lang="en-US" sz="1600" b="1" dirty="0" smtClean="0"/>
              <a:t> yang </a:t>
            </a:r>
            <a:r>
              <a:rPr lang="en-US" sz="1600" b="1" dirty="0" err="1" smtClean="0"/>
              <a:t>telah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menjadi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ujung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tombak</a:t>
            </a:r>
            <a:r>
              <a:rPr lang="en-US" sz="1600" b="1" dirty="0" smtClean="0"/>
              <a:t> e-library </a:t>
            </a:r>
            <a:r>
              <a:rPr lang="en-US" sz="1600" b="1" dirty="0" err="1" smtClean="0"/>
              <a:t>di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wilayahnya</a:t>
            </a:r>
            <a:endParaRPr lang="en-US" sz="1600" b="1" dirty="0" smtClean="0"/>
          </a:p>
          <a:p>
            <a:pPr lvl="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kumimoji="0" lang="fr-F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762358" y="1984786"/>
            <a:ext cx="3505200" cy="7368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1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ONDSLIDEISINFO" val="True"/>
  <p:tag name="LASTSLIDEISINFO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1222</Words>
  <Application>Microsoft Office PowerPoint</Application>
  <PresentationFormat>On-screen Show (4:3)</PresentationFormat>
  <Paragraphs>141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Narrow</vt:lpstr>
      <vt:lpstr>Calibri</vt:lpstr>
      <vt:lpstr>Monotype Corsiva</vt:lpstr>
      <vt:lpstr>Symbol</vt:lpstr>
      <vt:lpstr>Times New Roman</vt:lpstr>
      <vt:lpstr>Wingdings</vt:lpstr>
      <vt:lpstr>Office Theme</vt:lpstr>
      <vt:lpstr>Grand Design e-Library  Perpustakaan Nasional RI 2015 - 2019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otomasi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priyo</dc:creator>
  <cp:lastModifiedBy>joko santoso</cp:lastModifiedBy>
  <cp:revision>96</cp:revision>
  <dcterms:created xsi:type="dcterms:W3CDTF">2013-03-18T02:58:30Z</dcterms:created>
  <dcterms:modified xsi:type="dcterms:W3CDTF">2016-08-29T08:15:57Z</dcterms:modified>
</cp:coreProperties>
</file>